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62" r:id="rId6"/>
    <p:sldId id="259" r:id="rId7"/>
    <p:sldId id="260" r:id="rId8"/>
    <p:sldId id="263" r:id="rId9"/>
    <p:sldId id="270" r:id="rId10"/>
    <p:sldId id="271" r:id="rId11"/>
    <p:sldId id="272" r:id="rId12"/>
    <p:sldId id="274" r:id="rId13"/>
    <p:sldId id="273" r:id="rId14"/>
    <p:sldId id="275" r:id="rId15"/>
    <p:sldId id="276" r:id="rId16"/>
    <p:sldId id="264" r:id="rId17"/>
    <p:sldId id="265" r:id="rId18"/>
    <p:sldId id="266" r:id="rId19"/>
    <p:sldId id="267" r:id="rId20"/>
    <p:sldId id="277" r:id="rId21"/>
    <p:sldId id="268" r:id="rId22"/>
    <p:sldId id="269" r:id="rId23"/>
  </p:sldIdLst>
  <p:sldSz cx="18288000" cy="10287000"/>
  <p:notesSz cx="6858000" cy="9144000"/>
  <p:embeddedFontLst>
    <p:embeddedFont>
      <p:font typeface="Alegreya" panose="020B0604020202020204" charset="0"/>
      <p:regular r:id="rId25"/>
    </p:embeddedFont>
    <p:embeddedFont>
      <p:font typeface="Bobby Jones" panose="020B0604020202020204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nva Sans" panose="020B0604020202020204" charset="0"/>
      <p:regular r:id="rId31"/>
    </p:embeddedFont>
    <p:embeddedFont>
      <p:font typeface="Canva Sans Bold" panose="020B0604020202020204" charset="0"/>
      <p:regular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3639" autoAdjust="0"/>
  </p:normalViewPr>
  <p:slideViewPr>
    <p:cSldViewPr>
      <p:cViewPr varScale="1">
        <p:scale>
          <a:sx n="53" d="100"/>
          <a:sy n="53" d="100"/>
        </p:scale>
        <p:origin x="802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IVY_PRO_SCHOOL\SQL\MySQL\Final%20Project\Count%20total%20&amp;%20fraudulent%20transactions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IVY_PRO_SCHOOL\SQL\MySQL\Final%20Project\Total%20revenue%20and%20Fraudulent%20revenue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G:\IVY_PRO_SCHOOL\SQL\MySQL\Final%20Project\Most%20%20%20Affected%20%20Countries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G:\IVY_PRO_SCHOOL\SQL\MySQL\Final%20Project\Card%20numbers%20used%20for%20different%20locations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G:\IVY_PRO_SCHOOL\SQL\MySQL\Final%20Project\Card%20numbers%20used%20for%20different%20locations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165060524150901"/>
          <c:y val="5.3782459373429382E-2"/>
          <c:w val="0.84886351706036745"/>
          <c:h val="0.8416746864975212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lumMod val="50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'Count total &amp; fraudulent transa'!$A$1:$B$1</c:f>
              <c:strCache>
                <c:ptCount val="2"/>
                <c:pt idx="0">
                  <c:v>total_transactions</c:v>
                </c:pt>
                <c:pt idx="1">
                  <c:v>fraud_transactions</c:v>
                </c:pt>
              </c:strCache>
            </c:strRef>
          </c:cat>
          <c:val>
            <c:numRef>
              <c:f>'Count total &amp; fraudulent transa'!$A$2:$B$2</c:f>
              <c:numCache>
                <c:formatCode>General</c:formatCode>
                <c:ptCount val="2"/>
                <c:pt idx="0">
                  <c:v>100000</c:v>
                </c:pt>
                <c:pt idx="1">
                  <c:v>1000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003-4BA1-B90B-A35E7A5753C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1554725423"/>
        <c:axId val="1554727503"/>
      </c:barChart>
      <c:catAx>
        <c:axId val="1554725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4727503"/>
        <c:crosses val="autoZero"/>
        <c:auto val="1"/>
        <c:lblAlgn val="ctr"/>
        <c:lblOffset val="100"/>
        <c:noMultiLvlLbl val="0"/>
      </c:catAx>
      <c:valAx>
        <c:axId val="15547275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4725423"/>
        <c:crosses val="autoZero"/>
        <c:crossBetween val="between"/>
      </c:valAx>
      <c:spPr>
        <a:noFill/>
        <a:ln>
          <a:noFill/>
        </a:ln>
        <a:effectLst>
          <a:glow rad="127000">
            <a:schemeClr val="accent1"/>
          </a:glow>
          <a:softEdge rad="571500"/>
        </a:effectLst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fraud_count</c:v>
                </c:pt>
              </c:strCache>
            </c:strRef>
          </c:tx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CD10-46AB-A83A-A0892C96D1F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CD10-46AB-A83A-A0892C96D1F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CD10-46AB-A83A-A0892C96D1F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5C9A-49FF-B5FC-1BA97460DAC2}"/>
              </c:ext>
            </c:extLst>
          </c:dPt>
          <c:dLbls>
            <c:dLbl>
              <c:idx val="0"/>
              <c:layout>
                <c:manualLayout>
                  <c:x val="-0.13896462899907785"/>
                  <c:y val="-0.21693761998831418"/>
                </c:manualLayout>
              </c:layout>
              <c:spPr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sz="3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664066601049869E-2"/>
                      <c:h val="7.0679749015748028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CD10-46AB-A83A-A0892C96D1FE}"/>
                </c:ext>
              </c:extLst>
            </c:dLbl>
            <c:dLbl>
              <c:idx val="1"/>
              <c:layout>
                <c:manualLayout>
                  <c:x val="0.12018660885294744"/>
                  <c:y val="0.1611737291672463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3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5343743349648858"/>
                      <c:h val="8.08718455246097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CD10-46AB-A83A-A0892C96D1FE}"/>
                </c:ext>
              </c:extLst>
            </c:dLbl>
            <c:dLbl>
              <c:idx val="2"/>
              <c:layout>
                <c:manualLayout>
                  <c:x val="1.291529226076466E-2"/>
                  <c:y val="3.587532344675997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 rtl="0">
                      <a:defRPr sz="133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sz="2000" b="1" i="0" u="none" strike="noStrike" kern="1200" baseline="0" dirty="0">
                        <a:solidFill>
                          <a:prstClr val="white"/>
                        </a:solidFill>
                        <a:latin typeface="+mn-lt"/>
                        <a:ea typeface="+mn-ea"/>
                        <a:cs typeface="+mn-cs"/>
                      </a:rPr>
                      <a:t> </a:t>
                    </a:r>
                    <a:fld id="{2C8C268C-B9DF-4B9D-96F0-9AB2FB20A446}" type="PERCENTAGE">
                      <a:rPr lang="en-US" sz="2000" b="1" i="0" u="none" strike="noStrike" kern="1200" baseline="0" smtClean="0">
                        <a:solidFill>
                          <a:prstClr val="white"/>
                        </a:solidFill>
                        <a:latin typeface="+mn-lt"/>
                        <a:ea typeface="+mn-ea"/>
                        <a:cs typeface="+mn-cs"/>
                      </a:rPr>
                      <a:pPr algn="ctr" rtl="0">
                        <a:defRPr/>
                      </a:pPr>
                      <a:t>[PERCENTAGE]</a:t>
                    </a:fld>
                    <a:endParaRPr lang="en-US" sz="2000" b="1" i="0" u="none" strike="noStrike" kern="1200" baseline="0" dirty="0">
                      <a:solidFill>
                        <a:prstClr val="white"/>
                      </a:solidFill>
                      <a:latin typeface="+mn-lt"/>
                      <a:ea typeface="+mn-ea"/>
                      <a:cs typeface="+mn-cs"/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sz="133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190590196495706"/>
                      <c:h val="8.5978965526835649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CD10-46AB-A83A-A0892C96D1FE}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High (&gt;10000)</c:v>
                </c:pt>
                <c:pt idx="1">
                  <c:v>Medium (100-1000)</c:v>
                </c:pt>
                <c:pt idx="2">
                  <c:v>Low (&lt;100)</c:v>
                </c:pt>
              </c:strCache>
              <c:extLst/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899</c:v>
                </c:pt>
                <c:pt idx="1">
                  <c:v>82</c:v>
                </c:pt>
                <c:pt idx="2">
                  <c:v>19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CD10-46AB-A83A-A0892C96D1FE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342757545931748"/>
          <c:y val="0.3735501968503937"/>
          <c:w val="0.21803075787401574"/>
          <c:h val="0.285712106299212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explosion val="1"/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186-40E6-8EC7-F393164D934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186-40E6-8EC7-F393164D9341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sz="2400" b="1" i="0" u="none" strike="noStrike" kern="1200" baseline="0">
                      <a:solidFill>
                        <a:schemeClr val="bg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5.8869078865141859E-2"/>
                      <c:h val="0.1071143607049118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8186-40E6-8EC7-F393164D9341}"/>
                </c:ext>
              </c:extLst>
            </c:dLbl>
            <c:dLbl>
              <c:idx val="1"/>
              <c:layout>
                <c:manualLayout>
                  <c:x val="4.7839020122484692E-3"/>
                  <c:y val="8.5293888263966999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noAutofit/>
                  </a:bodyPr>
                  <a:lstStyle/>
                  <a:p>
                    <a:pPr algn="ctr" rtl="0">
                      <a:defRPr sz="2400" b="1" i="0" u="none" strike="noStrike" kern="120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CB77B60-2CCC-4BE0-9655-763D91068E50}" type="PERCENTAGE">
                      <a:rPr lang="en-US">
                        <a:solidFill>
                          <a:schemeClr val="bg1"/>
                        </a:solidFill>
                      </a:rPr>
                      <a:pPr algn="ctr" rtl="0">
                        <a:defRPr sz="2400">
                          <a:solidFill>
                            <a:schemeClr val="accent1"/>
                          </a:solidFill>
                        </a:defRPr>
                      </a:pPr>
                      <a:t>[PERCENTAGE]</a:t>
                    </a:fld>
                    <a:endParaRPr lang="en-IN"/>
                  </a:p>
                </c:rich>
              </c:tx>
              <c:spPr>
                <a:noFill/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ctr" rtl="0">
                    <a:defRPr sz="2400" b="1" i="0" u="none" strike="noStrike" kern="120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3.3769841269841269E-2"/>
                      <c:h val="4.5838170228721407E-2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186-40E6-8EC7-F393164D9341}"/>
                </c:ext>
              </c:extLst>
            </c:dLbl>
            <c:spPr>
              <a:noFill/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 rtl="0">
                  <a:defRPr lang="en-US" sz="3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'Total revenue and Fraudulent re'!$A$1:$B$1</c:f>
              <c:strCache>
                <c:ptCount val="2"/>
                <c:pt idx="0">
                  <c:v>total_revenue</c:v>
                </c:pt>
                <c:pt idx="1">
                  <c:v>fraud_revenue</c:v>
                </c:pt>
              </c:strCache>
            </c:strRef>
          </c:cat>
          <c:val>
            <c:numRef>
              <c:f>'Total revenue and Fraudulent re'!$A$2:$B$2</c:f>
              <c:numCache>
                <c:formatCode>"₹"\ #,##0.00</c:formatCode>
                <c:ptCount val="2"/>
                <c:pt idx="0">
                  <c:v>249709266.55999801</c:v>
                </c:pt>
                <c:pt idx="1">
                  <c:v>2517164.44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186-40E6-8EC7-F393164D9341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2314641919760025"/>
          <c:y val="0.37149726284214474"/>
          <c:w val="0.18111042369703786"/>
          <c:h val="0.25319595050618671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'Most   Affected  Countries'!$B$1</c:f>
              <c:strCache>
                <c:ptCount val="1"/>
                <c:pt idx="0">
                  <c:v>total_transactions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'Most   Affected  Countries'!$A$2:$A$11</c:f>
              <c:strCache>
                <c:ptCount val="10"/>
                <c:pt idx="0">
                  <c:v>New York</c:v>
                </c:pt>
                <c:pt idx="1">
                  <c:v>San Diego</c:v>
                </c:pt>
                <c:pt idx="2">
                  <c:v>Houston</c:v>
                </c:pt>
                <c:pt idx="3">
                  <c:v>Phoenix</c:v>
                </c:pt>
                <c:pt idx="4">
                  <c:v>San Antonio</c:v>
                </c:pt>
                <c:pt idx="5">
                  <c:v>Dallas</c:v>
                </c:pt>
                <c:pt idx="6">
                  <c:v>Los Angeles</c:v>
                </c:pt>
                <c:pt idx="7">
                  <c:v>Chicago</c:v>
                </c:pt>
                <c:pt idx="8">
                  <c:v>Philadelphia</c:v>
                </c:pt>
                <c:pt idx="9">
                  <c:v>San Jose</c:v>
                </c:pt>
              </c:strCache>
            </c:strRef>
          </c:cat>
          <c:val>
            <c:numRef>
              <c:f>'Most   Affected  Countries'!$B$2:$B$11</c:f>
              <c:numCache>
                <c:formatCode>General</c:formatCode>
                <c:ptCount val="10"/>
                <c:pt idx="0">
                  <c:v>9993</c:v>
                </c:pt>
                <c:pt idx="1">
                  <c:v>10111</c:v>
                </c:pt>
                <c:pt idx="2">
                  <c:v>9991</c:v>
                </c:pt>
                <c:pt idx="3">
                  <c:v>9960</c:v>
                </c:pt>
                <c:pt idx="4">
                  <c:v>10062</c:v>
                </c:pt>
                <c:pt idx="5">
                  <c:v>10076</c:v>
                </c:pt>
                <c:pt idx="6">
                  <c:v>9936</c:v>
                </c:pt>
                <c:pt idx="7">
                  <c:v>10193</c:v>
                </c:pt>
                <c:pt idx="8">
                  <c:v>9873</c:v>
                </c:pt>
                <c:pt idx="9">
                  <c:v>9805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7D-4E22-AA3E-13B83FA88DA2}"/>
            </c:ext>
          </c:extLst>
        </c:ser>
        <c:ser>
          <c:idx val="1"/>
          <c:order val="1"/>
          <c:tx>
            <c:strRef>
              <c:f>'Most   Affected  Countries'!$C$1</c:f>
              <c:strCache>
                <c:ptCount val="1"/>
                <c:pt idx="0">
                  <c:v>fraud_count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'Most   Affected  Countries'!$A$2:$A$11</c:f>
              <c:strCache>
                <c:ptCount val="10"/>
                <c:pt idx="0">
                  <c:v>New York</c:v>
                </c:pt>
                <c:pt idx="1">
                  <c:v>San Diego</c:v>
                </c:pt>
                <c:pt idx="2">
                  <c:v>Houston</c:v>
                </c:pt>
                <c:pt idx="3">
                  <c:v>Phoenix</c:v>
                </c:pt>
                <c:pt idx="4">
                  <c:v>San Antonio</c:v>
                </c:pt>
                <c:pt idx="5">
                  <c:v>Dallas</c:v>
                </c:pt>
                <c:pt idx="6">
                  <c:v>Los Angeles</c:v>
                </c:pt>
                <c:pt idx="7">
                  <c:v>Chicago</c:v>
                </c:pt>
                <c:pt idx="8">
                  <c:v>Philadelphia</c:v>
                </c:pt>
                <c:pt idx="9">
                  <c:v>San Jose</c:v>
                </c:pt>
              </c:strCache>
            </c:strRef>
          </c:cat>
          <c:val>
            <c:numRef>
              <c:f>'Most   Affected  Countries'!$C$2:$C$11</c:f>
              <c:numCache>
                <c:formatCode>General</c:formatCode>
                <c:ptCount val="10"/>
                <c:pt idx="0">
                  <c:v>116</c:v>
                </c:pt>
                <c:pt idx="1">
                  <c:v>115</c:v>
                </c:pt>
                <c:pt idx="2">
                  <c:v>105</c:v>
                </c:pt>
                <c:pt idx="3">
                  <c:v>99</c:v>
                </c:pt>
                <c:pt idx="4">
                  <c:v>99</c:v>
                </c:pt>
                <c:pt idx="5">
                  <c:v>99</c:v>
                </c:pt>
                <c:pt idx="6">
                  <c:v>95</c:v>
                </c:pt>
                <c:pt idx="7">
                  <c:v>95</c:v>
                </c:pt>
                <c:pt idx="8">
                  <c:v>90</c:v>
                </c:pt>
                <c:pt idx="9">
                  <c:v>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C7D-4E22-AA3E-13B83FA88DA2}"/>
            </c:ext>
          </c:extLst>
        </c:ser>
        <c:ser>
          <c:idx val="2"/>
          <c:order val="2"/>
          <c:tx>
            <c:strRef>
              <c:f>'Most   Affected  Countries'!$D$1</c:f>
              <c:strCache>
                <c:ptCount val="1"/>
                <c:pt idx="0">
                  <c:v>fraud_rate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strRef>
              <c:f>'Most   Affected  Countries'!$A$2:$A$11</c:f>
              <c:strCache>
                <c:ptCount val="10"/>
                <c:pt idx="0">
                  <c:v>New York</c:v>
                </c:pt>
                <c:pt idx="1">
                  <c:v>San Diego</c:v>
                </c:pt>
                <c:pt idx="2">
                  <c:v>Houston</c:v>
                </c:pt>
                <c:pt idx="3">
                  <c:v>Phoenix</c:v>
                </c:pt>
                <c:pt idx="4">
                  <c:v>San Antonio</c:v>
                </c:pt>
                <c:pt idx="5">
                  <c:v>Dallas</c:v>
                </c:pt>
                <c:pt idx="6">
                  <c:v>Los Angeles</c:v>
                </c:pt>
                <c:pt idx="7">
                  <c:v>Chicago</c:v>
                </c:pt>
                <c:pt idx="8">
                  <c:v>Philadelphia</c:v>
                </c:pt>
                <c:pt idx="9">
                  <c:v>San Jose</c:v>
                </c:pt>
              </c:strCache>
            </c:strRef>
          </c:cat>
          <c:val>
            <c:numRef>
              <c:f>'Most   Affected  Countries'!$D$2:$D$11</c:f>
              <c:numCache>
                <c:formatCode>General</c:formatCode>
                <c:ptCount val="10"/>
                <c:pt idx="0">
                  <c:v>1.1608099999999999</c:v>
                </c:pt>
                <c:pt idx="1">
                  <c:v>1.1373800000000001</c:v>
                </c:pt>
                <c:pt idx="2">
                  <c:v>1.0509500000000001</c:v>
                </c:pt>
                <c:pt idx="3">
                  <c:v>0.99397999999999997</c:v>
                </c:pt>
                <c:pt idx="4">
                  <c:v>0.9839</c:v>
                </c:pt>
                <c:pt idx="5">
                  <c:v>0.98253000000000001</c:v>
                </c:pt>
                <c:pt idx="6">
                  <c:v>0.95611999999999997</c:v>
                </c:pt>
                <c:pt idx="7">
                  <c:v>0.93201000000000001</c:v>
                </c:pt>
                <c:pt idx="8">
                  <c:v>0.91157999999999995</c:v>
                </c:pt>
                <c:pt idx="9">
                  <c:v>0.88729999999999998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C7D-4E22-AA3E-13B83FA88D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20693823"/>
        <c:axId val="820692575"/>
      </c:barChart>
      <c:catAx>
        <c:axId val="820693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0692575"/>
        <c:crosses val="autoZero"/>
        <c:auto val="1"/>
        <c:lblAlgn val="ctr"/>
        <c:lblOffset val="100"/>
        <c:noMultiLvlLbl val="0"/>
      </c:catAx>
      <c:valAx>
        <c:axId val="82069257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206938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[Card numbers used for different locations.csv]Sheet1!PivotTable7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Sheet1!$A$4:$B$118</c:f>
              <c:multiLvlStrCache>
                <c:ptCount val="115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Dec</c:v>
                  </c:pt>
                  <c:pt idx="11">
                    <c:v>Jan</c:v>
                  </c:pt>
                  <c:pt idx="12">
                    <c:v>Feb</c:v>
                  </c:pt>
                  <c:pt idx="13">
                    <c:v>Mar</c:v>
                  </c:pt>
                  <c:pt idx="14">
                    <c:v>Apr</c:v>
                  </c:pt>
                  <c:pt idx="15">
                    <c:v>May</c:v>
                  </c:pt>
                  <c:pt idx="16">
                    <c:v>Jun</c:v>
                  </c:pt>
                  <c:pt idx="17">
                    <c:v>Jul</c:v>
                  </c:pt>
                  <c:pt idx="18">
                    <c:v>Aug</c:v>
                  </c:pt>
                  <c:pt idx="19">
                    <c:v>Sep</c:v>
                  </c:pt>
                  <c:pt idx="20">
                    <c:v>Oct</c:v>
                  </c:pt>
                  <c:pt idx="21">
                    <c:v>Nov</c:v>
                  </c:pt>
                  <c:pt idx="22">
                    <c:v>Dec</c:v>
                  </c:pt>
                  <c:pt idx="23">
                    <c:v>Jan</c:v>
                  </c:pt>
                  <c:pt idx="24">
                    <c:v>Feb</c:v>
                  </c:pt>
                  <c:pt idx="25">
                    <c:v>Mar</c:v>
                  </c:pt>
                  <c:pt idx="26">
                    <c:v>Apr</c:v>
                  </c:pt>
                  <c:pt idx="27">
                    <c:v>May</c:v>
                  </c:pt>
                  <c:pt idx="28">
                    <c:v>Jun</c:v>
                  </c:pt>
                  <c:pt idx="29">
                    <c:v>Jul</c:v>
                  </c:pt>
                  <c:pt idx="30">
                    <c:v>Aug</c:v>
                  </c:pt>
                  <c:pt idx="31">
                    <c:v>Sep</c:v>
                  </c:pt>
                  <c:pt idx="32">
                    <c:v>Oct</c:v>
                  </c:pt>
                  <c:pt idx="33">
                    <c:v>Nov</c:v>
                  </c:pt>
                  <c:pt idx="34">
                    <c:v>Dec</c:v>
                  </c:pt>
                  <c:pt idx="35">
                    <c:v>Jan</c:v>
                  </c:pt>
                  <c:pt idx="36">
                    <c:v>Feb</c:v>
                  </c:pt>
                  <c:pt idx="37">
                    <c:v>Mar</c:v>
                  </c:pt>
                  <c:pt idx="38">
                    <c:v>Apr</c:v>
                  </c:pt>
                  <c:pt idx="39">
                    <c:v>May</c:v>
                  </c:pt>
                  <c:pt idx="40">
                    <c:v>Jun</c:v>
                  </c:pt>
                  <c:pt idx="41">
                    <c:v>Jul</c:v>
                  </c:pt>
                  <c:pt idx="42">
                    <c:v>Aug</c:v>
                  </c:pt>
                  <c:pt idx="43">
                    <c:v>Sep</c:v>
                  </c:pt>
                  <c:pt idx="44">
                    <c:v>Oct</c:v>
                  </c:pt>
                  <c:pt idx="45">
                    <c:v>Jan</c:v>
                  </c:pt>
                  <c:pt idx="46">
                    <c:v>Feb</c:v>
                  </c:pt>
                  <c:pt idx="47">
                    <c:v>Mar</c:v>
                  </c:pt>
                  <c:pt idx="48">
                    <c:v>Apr</c:v>
                  </c:pt>
                  <c:pt idx="49">
                    <c:v>May</c:v>
                  </c:pt>
                  <c:pt idx="50">
                    <c:v>Jun</c:v>
                  </c:pt>
                  <c:pt idx="51">
                    <c:v>Jul</c:v>
                  </c:pt>
                  <c:pt idx="52">
                    <c:v>Aug</c:v>
                  </c:pt>
                  <c:pt idx="53">
                    <c:v>Sep</c:v>
                  </c:pt>
                  <c:pt idx="54">
                    <c:v>Oct</c:v>
                  </c:pt>
                  <c:pt idx="55">
                    <c:v>Nov</c:v>
                  </c:pt>
                  <c:pt idx="56">
                    <c:v>Dec</c:v>
                  </c:pt>
                  <c:pt idx="57">
                    <c:v>Jan</c:v>
                  </c:pt>
                  <c:pt idx="58">
                    <c:v>Feb</c:v>
                  </c:pt>
                  <c:pt idx="59">
                    <c:v>Mar</c:v>
                  </c:pt>
                  <c:pt idx="60">
                    <c:v>Apr</c:v>
                  </c:pt>
                  <c:pt idx="61">
                    <c:v>May</c:v>
                  </c:pt>
                  <c:pt idx="62">
                    <c:v>Jun</c:v>
                  </c:pt>
                  <c:pt idx="63">
                    <c:v>Jul</c:v>
                  </c:pt>
                  <c:pt idx="64">
                    <c:v>Aug</c:v>
                  </c:pt>
                  <c:pt idx="65">
                    <c:v>Sep</c:v>
                  </c:pt>
                  <c:pt idx="66">
                    <c:v>Oct</c:v>
                  </c:pt>
                  <c:pt idx="67">
                    <c:v>Nov</c:v>
                  </c:pt>
                  <c:pt idx="68">
                    <c:v>Dec</c:v>
                  </c:pt>
                  <c:pt idx="69">
                    <c:v>Jan</c:v>
                  </c:pt>
                  <c:pt idx="70">
                    <c:v>Feb</c:v>
                  </c:pt>
                  <c:pt idx="71">
                    <c:v>Mar</c:v>
                  </c:pt>
                  <c:pt idx="72">
                    <c:v>Apr</c:v>
                  </c:pt>
                  <c:pt idx="73">
                    <c:v>May</c:v>
                  </c:pt>
                  <c:pt idx="74">
                    <c:v>Jun</c:v>
                  </c:pt>
                  <c:pt idx="75">
                    <c:v>Jul</c:v>
                  </c:pt>
                  <c:pt idx="76">
                    <c:v>Aug</c:v>
                  </c:pt>
                  <c:pt idx="77">
                    <c:v>Sep</c:v>
                  </c:pt>
                  <c:pt idx="78">
                    <c:v>Oct</c:v>
                  </c:pt>
                  <c:pt idx="79">
                    <c:v>Nov</c:v>
                  </c:pt>
                  <c:pt idx="80">
                    <c:v>Dec</c:v>
                  </c:pt>
                  <c:pt idx="81">
                    <c:v>Jan</c:v>
                  </c:pt>
                  <c:pt idx="82">
                    <c:v>Feb</c:v>
                  </c:pt>
                  <c:pt idx="83">
                    <c:v>Mar</c:v>
                  </c:pt>
                  <c:pt idx="84">
                    <c:v>Apr</c:v>
                  </c:pt>
                  <c:pt idx="85">
                    <c:v>May</c:v>
                  </c:pt>
                  <c:pt idx="86">
                    <c:v>Jun</c:v>
                  </c:pt>
                  <c:pt idx="87">
                    <c:v>Jul</c:v>
                  </c:pt>
                  <c:pt idx="88">
                    <c:v>Aug</c:v>
                  </c:pt>
                  <c:pt idx="89">
                    <c:v>Sep</c:v>
                  </c:pt>
                  <c:pt idx="90">
                    <c:v>Oct</c:v>
                  </c:pt>
                  <c:pt idx="91">
                    <c:v>Nov</c:v>
                  </c:pt>
                  <c:pt idx="92">
                    <c:v>Dec</c:v>
                  </c:pt>
                  <c:pt idx="93">
                    <c:v>Jan</c:v>
                  </c:pt>
                  <c:pt idx="94">
                    <c:v>Feb</c:v>
                  </c:pt>
                  <c:pt idx="95">
                    <c:v>Mar</c:v>
                  </c:pt>
                  <c:pt idx="96">
                    <c:v>Apr</c:v>
                  </c:pt>
                  <c:pt idx="97">
                    <c:v>May</c:v>
                  </c:pt>
                  <c:pt idx="98">
                    <c:v>Jun</c:v>
                  </c:pt>
                  <c:pt idx="99">
                    <c:v>Jul</c:v>
                  </c:pt>
                  <c:pt idx="100">
                    <c:v>Aug</c:v>
                  </c:pt>
                  <c:pt idx="101">
                    <c:v>Sep</c:v>
                  </c:pt>
                  <c:pt idx="102">
                    <c:v>Oct</c:v>
                  </c:pt>
                  <c:pt idx="103">
                    <c:v>Dec</c:v>
                  </c:pt>
                  <c:pt idx="104">
                    <c:v>Jan</c:v>
                  </c:pt>
                  <c:pt idx="105">
                    <c:v>Feb</c:v>
                  </c:pt>
                  <c:pt idx="106">
                    <c:v>Mar</c:v>
                  </c:pt>
                  <c:pt idx="107">
                    <c:v>Apr</c:v>
                  </c:pt>
                  <c:pt idx="108">
                    <c:v>May</c:v>
                  </c:pt>
                  <c:pt idx="109">
                    <c:v>Jun</c:v>
                  </c:pt>
                  <c:pt idx="110">
                    <c:v>Jul</c:v>
                  </c:pt>
                  <c:pt idx="111">
                    <c:v>Aug</c:v>
                  </c:pt>
                  <c:pt idx="112">
                    <c:v>Sep</c:v>
                  </c:pt>
                  <c:pt idx="113">
                    <c:v>Oct</c:v>
                  </c:pt>
                  <c:pt idx="114">
                    <c:v>Nov</c:v>
                  </c:pt>
                </c:lvl>
                <c:lvl>
                  <c:pt idx="0">
                    <c:v>Chicago</c:v>
                  </c:pt>
                  <c:pt idx="11">
                    <c:v>Dallas</c:v>
                  </c:pt>
                  <c:pt idx="23">
                    <c:v>Houston</c:v>
                  </c:pt>
                  <c:pt idx="35">
                    <c:v>Los Angeles</c:v>
                  </c:pt>
                  <c:pt idx="45">
                    <c:v>New York</c:v>
                  </c:pt>
                  <c:pt idx="57">
                    <c:v>Philadelphia</c:v>
                  </c:pt>
                  <c:pt idx="69">
                    <c:v>Phoenix</c:v>
                  </c:pt>
                  <c:pt idx="81">
                    <c:v>San Antonio</c:v>
                  </c:pt>
                  <c:pt idx="93">
                    <c:v>San Diego</c:v>
                  </c:pt>
                  <c:pt idx="104">
                    <c:v>San Jose</c:v>
                  </c:pt>
                </c:lvl>
              </c:multiLvlStrCache>
            </c:multiLvlStrRef>
          </c:cat>
          <c:val>
            <c:numRef>
              <c:f>Sheet1!$C$4:$C$118</c:f>
              <c:numCache>
                <c:formatCode>General</c:formatCode>
                <c:ptCount val="115"/>
                <c:pt idx="0">
                  <c:v>1077</c:v>
                </c:pt>
                <c:pt idx="1">
                  <c:v>5225</c:v>
                </c:pt>
                <c:pt idx="2">
                  <c:v>1638</c:v>
                </c:pt>
                <c:pt idx="3">
                  <c:v>5479</c:v>
                </c:pt>
                <c:pt idx="4">
                  <c:v>631</c:v>
                </c:pt>
                <c:pt idx="5">
                  <c:v>9542</c:v>
                </c:pt>
                <c:pt idx="6">
                  <c:v>9452</c:v>
                </c:pt>
                <c:pt idx="7">
                  <c:v>5536</c:v>
                </c:pt>
                <c:pt idx="8">
                  <c:v>7298</c:v>
                </c:pt>
                <c:pt idx="9">
                  <c:v>3091</c:v>
                </c:pt>
                <c:pt idx="10">
                  <c:v>619</c:v>
                </c:pt>
                <c:pt idx="11">
                  <c:v>3573</c:v>
                </c:pt>
                <c:pt idx="12">
                  <c:v>1502</c:v>
                </c:pt>
                <c:pt idx="13">
                  <c:v>4590</c:v>
                </c:pt>
                <c:pt idx="14">
                  <c:v>2042</c:v>
                </c:pt>
                <c:pt idx="15">
                  <c:v>9730</c:v>
                </c:pt>
                <c:pt idx="16">
                  <c:v>1694</c:v>
                </c:pt>
                <c:pt idx="17">
                  <c:v>2756</c:v>
                </c:pt>
                <c:pt idx="18">
                  <c:v>4508</c:v>
                </c:pt>
                <c:pt idx="19">
                  <c:v>7292</c:v>
                </c:pt>
                <c:pt idx="20">
                  <c:v>2770</c:v>
                </c:pt>
                <c:pt idx="21">
                  <c:v>1427</c:v>
                </c:pt>
                <c:pt idx="22">
                  <c:v>1510</c:v>
                </c:pt>
                <c:pt idx="23">
                  <c:v>1001</c:v>
                </c:pt>
                <c:pt idx="24">
                  <c:v>2375</c:v>
                </c:pt>
                <c:pt idx="25">
                  <c:v>3951</c:v>
                </c:pt>
                <c:pt idx="26">
                  <c:v>5313</c:v>
                </c:pt>
                <c:pt idx="27">
                  <c:v>2600</c:v>
                </c:pt>
                <c:pt idx="28">
                  <c:v>4447</c:v>
                </c:pt>
                <c:pt idx="29">
                  <c:v>13356</c:v>
                </c:pt>
                <c:pt idx="30">
                  <c:v>6774</c:v>
                </c:pt>
                <c:pt idx="31">
                  <c:v>12645</c:v>
                </c:pt>
                <c:pt idx="32">
                  <c:v>7716</c:v>
                </c:pt>
                <c:pt idx="33">
                  <c:v>1924</c:v>
                </c:pt>
                <c:pt idx="34">
                  <c:v>1748</c:v>
                </c:pt>
                <c:pt idx="35">
                  <c:v>4507</c:v>
                </c:pt>
                <c:pt idx="36">
                  <c:v>4849</c:v>
                </c:pt>
                <c:pt idx="37">
                  <c:v>1045</c:v>
                </c:pt>
                <c:pt idx="38">
                  <c:v>4213</c:v>
                </c:pt>
                <c:pt idx="39">
                  <c:v>5203</c:v>
                </c:pt>
                <c:pt idx="40">
                  <c:v>1123</c:v>
                </c:pt>
                <c:pt idx="41">
                  <c:v>8150</c:v>
                </c:pt>
                <c:pt idx="42">
                  <c:v>6341</c:v>
                </c:pt>
                <c:pt idx="43">
                  <c:v>3358</c:v>
                </c:pt>
                <c:pt idx="44">
                  <c:v>5044</c:v>
                </c:pt>
                <c:pt idx="45">
                  <c:v>1062</c:v>
                </c:pt>
                <c:pt idx="46">
                  <c:v>4550</c:v>
                </c:pt>
                <c:pt idx="47">
                  <c:v>1975</c:v>
                </c:pt>
                <c:pt idx="48">
                  <c:v>8105</c:v>
                </c:pt>
                <c:pt idx="49">
                  <c:v>3504</c:v>
                </c:pt>
                <c:pt idx="50">
                  <c:v>3654</c:v>
                </c:pt>
                <c:pt idx="51">
                  <c:v>7886</c:v>
                </c:pt>
                <c:pt idx="52">
                  <c:v>9989</c:v>
                </c:pt>
                <c:pt idx="53">
                  <c:v>4847</c:v>
                </c:pt>
                <c:pt idx="54">
                  <c:v>3183</c:v>
                </c:pt>
                <c:pt idx="55">
                  <c:v>53</c:v>
                </c:pt>
                <c:pt idx="56">
                  <c:v>2134</c:v>
                </c:pt>
                <c:pt idx="57">
                  <c:v>2516</c:v>
                </c:pt>
                <c:pt idx="58">
                  <c:v>1725</c:v>
                </c:pt>
                <c:pt idx="59">
                  <c:v>1463</c:v>
                </c:pt>
                <c:pt idx="60">
                  <c:v>621</c:v>
                </c:pt>
                <c:pt idx="61">
                  <c:v>1838</c:v>
                </c:pt>
                <c:pt idx="62">
                  <c:v>2568</c:v>
                </c:pt>
                <c:pt idx="63">
                  <c:v>8341</c:v>
                </c:pt>
                <c:pt idx="64">
                  <c:v>17531</c:v>
                </c:pt>
                <c:pt idx="65">
                  <c:v>9671</c:v>
                </c:pt>
                <c:pt idx="66">
                  <c:v>1285</c:v>
                </c:pt>
                <c:pt idx="67">
                  <c:v>1324</c:v>
                </c:pt>
                <c:pt idx="68">
                  <c:v>3967</c:v>
                </c:pt>
                <c:pt idx="69">
                  <c:v>561</c:v>
                </c:pt>
                <c:pt idx="70">
                  <c:v>4235</c:v>
                </c:pt>
                <c:pt idx="71">
                  <c:v>2910</c:v>
                </c:pt>
                <c:pt idx="72">
                  <c:v>1878</c:v>
                </c:pt>
                <c:pt idx="73">
                  <c:v>1542</c:v>
                </c:pt>
                <c:pt idx="74">
                  <c:v>5096</c:v>
                </c:pt>
                <c:pt idx="75">
                  <c:v>10771</c:v>
                </c:pt>
                <c:pt idx="76">
                  <c:v>5681</c:v>
                </c:pt>
                <c:pt idx="77">
                  <c:v>9068</c:v>
                </c:pt>
                <c:pt idx="78">
                  <c:v>12717</c:v>
                </c:pt>
                <c:pt idx="79">
                  <c:v>908</c:v>
                </c:pt>
                <c:pt idx="80">
                  <c:v>165</c:v>
                </c:pt>
                <c:pt idx="81">
                  <c:v>2667</c:v>
                </c:pt>
                <c:pt idx="82">
                  <c:v>6090</c:v>
                </c:pt>
                <c:pt idx="83">
                  <c:v>1846</c:v>
                </c:pt>
                <c:pt idx="84">
                  <c:v>3793</c:v>
                </c:pt>
                <c:pt idx="85">
                  <c:v>3786</c:v>
                </c:pt>
                <c:pt idx="86">
                  <c:v>2867</c:v>
                </c:pt>
                <c:pt idx="87">
                  <c:v>3572</c:v>
                </c:pt>
                <c:pt idx="88">
                  <c:v>6086</c:v>
                </c:pt>
                <c:pt idx="89">
                  <c:v>14713</c:v>
                </c:pt>
                <c:pt idx="90">
                  <c:v>1959</c:v>
                </c:pt>
                <c:pt idx="91">
                  <c:v>208</c:v>
                </c:pt>
                <c:pt idx="92">
                  <c:v>1157</c:v>
                </c:pt>
                <c:pt idx="93">
                  <c:v>5632</c:v>
                </c:pt>
                <c:pt idx="94">
                  <c:v>2083</c:v>
                </c:pt>
                <c:pt idx="95">
                  <c:v>1414</c:v>
                </c:pt>
                <c:pt idx="96">
                  <c:v>8254</c:v>
                </c:pt>
                <c:pt idx="97">
                  <c:v>3276</c:v>
                </c:pt>
                <c:pt idx="98">
                  <c:v>4726</c:v>
                </c:pt>
                <c:pt idx="99">
                  <c:v>6101</c:v>
                </c:pt>
                <c:pt idx="100">
                  <c:v>7092</c:v>
                </c:pt>
                <c:pt idx="101">
                  <c:v>7483</c:v>
                </c:pt>
                <c:pt idx="102">
                  <c:v>5423</c:v>
                </c:pt>
                <c:pt idx="103">
                  <c:v>2195</c:v>
                </c:pt>
                <c:pt idx="104">
                  <c:v>437</c:v>
                </c:pt>
                <c:pt idx="105">
                  <c:v>897</c:v>
                </c:pt>
                <c:pt idx="106">
                  <c:v>2285</c:v>
                </c:pt>
                <c:pt idx="107">
                  <c:v>5165</c:v>
                </c:pt>
                <c:pt idx="108">
                  <c:v>5179</c:v>
                </c:pt>
                <c:pt idx="109">
                  <c:v>1425</c:v>
                </c:pt>
                <c:pt idx="110">
                  <c:v>2909</c:v>
                </c:pt>
                <c:pt idx="111">
                  <c:v>2172</c:v>
                </c:pt>
                <c:pt idx="112">
                  <c:v>9802</c:v>
                </c:pt>
                <c:pt idx="113">
                  <c:v>3238</c:v>
                </c:pt>
                <c:pt idx="114">
                  <c:v>116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82-4871-93B1-B5861B278F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68015151"/>
        <c:axId val="2068017231"/>
      </c:barChart>
      <c:catAx>
        <c:axId val="206801515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8017231"/>
        <c:crosses val="autoZero"/>
        <c:auto val="1"/>
        <c:lblAlgn val="ctr"/>
        <c:lblOffset val="100"/>
        <c:noMultiLvlLbl val="0"/>
      </c:catAx>
      <c:valAx>
        <c:axId val="2068017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80151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[Card numbers used for different locations.csv]Sheet1!PivotTable8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5.2839004985968448E-2"/>
          <c:y val="0.14712744240303297"/>
          <c:w val="0.92407353168224216"/>
          <c:h val="0.581224117818606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Sheet1!$G$22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Sheet1!$F$23:$F$151</c:f>
              <c:multiLvlStrCache>
                <c:ptCount val="118"/>
                <c:lvl>
                  <c:pt idx="0">
                    <c:v>Jan</c:v>
                  </c:pt>
                  <c:pt idx="1">
                    <c:v>Feb</c:v>
                  </c:pt>
                  <c:pt idx="2">
                    <c:v>Mar</c:v>
                  </c:pt>
                  <c:pt idx="3">
                    <c:v>Apr</c:v>
                  </c:pt>
                  <c:pt idx="4">
                    <c:v>May</c:v>
                  </c:pt>
                  <c:pt idx="5">
                    <c:v>Jun</c:v>
                  </c:pt>
                  <c:pt idx="6">
                    <c:v>Jul</c:v>
                  </c:pt>
                  <c:pt idx="7">
                    <c:v>Aug</c:v>
                  </c:pt>
                  <c:pt idx="8">
                    <c:v>Sep</c:v>
                  </c:pt>
                  <c:pt idx="9">
                    <c:v>Oct</c:v>
                  </c:pt>
                  <c:pt idx="10">
                    <c:v>Nov</c:v>
                  </c:pt>
                  <c:pt idx="11">
                    <c:v>Dec</c:v>
                  </c:pt>
                  <c:pt idx="12">
                    <c:v>Jan</c:v>
                  </c:pt>
                  <c:pt idx="13">
                    <c:v>Feb</c:v>
                  </c:pt>
                  <c:pt idx="14">
                    <c:v>Mar</c:v>
                  </c:pt>
                  <c:pt idx="15">
                    <c:v>Apr</c:v>
                  </c:pt>
                  <c:pt idx="16">
                    <c:v>May</c:v>
                  </c:pt>
                  <c:pt idx="17">
                    <c:v>Jun</c:v>
                  </c:pt>
                  <c:pt idx="18">
                    <c:v>Jul</c:v>
                  </c:pt>
                  <c:pt idx="19">
                    <c:v>Aug</c:v>
                  </c:pt>
                  <c:pt idx="20">
                    <c:v>Sep</c:v>
                  </c:pt>
                  <c:pt idx="21">
                    <c:v>Oct</c:v>
                  </c:pt>
                  <c:pt idx="22">
                    <c:v>Nov</c:v>
                  </c:pt>
                  <c:pt idx="23">
                    <c:v>Dec</c:v>
                  </c:pt>
                  <c:pt idx="24">
                    <c:v>Jan</c:v>
                  </c:pt>
                  <c:pt idx="25">
                    <c:v>Feb</c:v>
                  </c:pt>
                  <c:pt idx="26">
                    <c:v>Mar</c:v>
                  </c:pt>
                  <c:pt idx="27">
                    <c:v>Apr</c:v>
                  </c:pt>
                  <c:pt idx="28">
                    <c:v>May</c:v>
                  </c:pt>
                  <c:pt idx="29">
                    <c:v>Jun</c:v>
                  </c:pt>
                  <c:pt idx="30">
                    <c:v>Jul</c:v>
                  </c:pt>
                  <c:pt idx="31">
                    <c:v>Aug</c:v>
                  </c:pt>
                  <c:pt idx="32">
                    <c:v>Sep</c:v>
                  </c:pt>
                  <c:pt idx="33">
                    <c:v>Oct</c:v>
                  </c:pt>
                  <c:pt idx="34">
                    <c:v>Nov</c:v>
                  </c:pt>
                  <c:pt idx="35">
                    <c:v>Dec</c:v>
                  </c:pt>
                  <c:pt idx="36">
                    <c:v>Jan</c:v>
                  </c:pt>
                  <c:pt idx="37">
                    <c:v>Feb</c:v>
                  </c:pt>
                  <c:pt idx="38">
                    <c:v>Mar</c:v>
                  </c:pt>
                  <c:pt idx="39">
                    <c:v>Apr</c:v>
                  </c:pt>
                  <c:pt idx="40">
                    <c:v>May</c:v>
                  </c:pt>
                  <c:pt idx="41">
                    <c:v>Jun</c:v>
                  </c:pt>
                  <c:pt idx="42">
                    <c:v>Jul</c:v>
                  </c:pt>
                  <c:pt idx="43">
                    <c:v>Aug</c:v>
                  </c:pt>
                  <c:pt idx="44">
                    <c:v>Sep</c:v>
                  </c:pt>
                  <c:pt idx="45">
                    <c:v>Oct</c:v>
                  </c:pt>
                  <c:pt idx="46">
                    <c:v>Nov</c:v>
                  </c:pt>
                  <c:pt idx="47">
                    <c:v>Dec</c:v>
                  </c:pt>
                  <c:pt idx="48">
                    <c:v>Jan</c:v>
                  </c:pt>
                  <c:pt idx="49">
                    <c:v>Feb</c:v>
                  </c:pt>
                  <c:pt idx="50">
                    <c:v>Mar</c:v>
                  </c:pt>
                  <c:pt idx="51">
                    <c:v>Apr</c:v>
                  </c:pt>
                  <c:pt idx="52">
                    <c:v>May</c:v>
                  </c:pt>
                  <c:pt idx="53">
                    <c:v>Jun</c:v>
                  </c:pt>
                  <c:pt idx="54">
                    <c:v>Jul</c:v>
                  </c:pt>
                  <c:pt idx="55">
                    <c:v>Aug</c:v>
                  </c:pt>
                  <c:pt idx="56">
                    <c:v>Oct</c:v>
                  </c:pt>
                  <c:pt idx="57">
                    <c:v>Nov</c:v>
                  </c:pt>
                  <c:pt idx="58">
                    <c:v>Dec</c:v>
                  </c:pt>
                  <c:pt idx="59">
                    <c:v>Jan</c:v>
                  </c:pt>
                  <c:pt idx="60">
                    <c:v>Feb</c:v>
                  </c:pt>
                  <c:pt idx="61">
                    <c:v>Mar</c:v>
                  </c:pt>
                  <c:pt idx="62">
                    <c:v>Apr</c:v>
                  </c:pt>
                  <c:pt idx="63">
                    <c:v>May</c:v>
                  </c:pt>
                  <c:pt idx="64">
                    <c:v>Jun</c:v>
                  </c:pt>
                  <c:pt idx="65">
                    <c:v>Jul</c:v>
                  </c:pt>
                  <c:pt idx="66">
                    <c:v>Aug</c:v>
                  </c:pt>
                  <c:pt idx="67">
                    <c:v>Sep</c:v>
                  </c:pt>
                  <c:pt idx="68">
                    <c:v>Oct</c:v>
                  </c:pt>
                  <c:pt idx="69">
                    <c:v>Nov</c:v>
                  </c:pt>
                  <c:pt idx="70">
                    <c:v>Dec</c:v>
                  </c:pt>
                  <c:pt idx="71">
                    <c:v>Jan</c:v>
                  </c:pt>
                  <c:pt idx="72">
                    <c:v>Feb</c:v>
                  </c:pt>
                  <c:pt idx="73">
                    <c:v>Mar</c:v>
                  </c:pt>
                  <c:pt idx="74">
                    <c:v>Apr</c:v>
                  </c:pt>
                  <c:pt idx="75">
                    <c:v>May</c:v>
                  </c:pt>
                  <c:pt idx="76">
                    <c:v>Jul</c:v>
                  </c:pt>
                  <c:pt idx="77">
                    <c:v>Aug</c:v>
                  </c:pt>
                  <c:pt idx="78">
                    <c:v>Sep</c:v>
                  </c:pt>
                  <c:pt idx="79">
                    <c:v>Oct</c:v>
                  </c:pt>
                  <c:pt idx="80">
                    <c:v>Nov</c:v>
                  </c:pt>
                  <c:pt idx="81">
                    <c:v>Dec</c:v>
                  </c:pt>
                  <c:pt idx="82">
                    <c:v>Jan</c:v>
                  </c:pt>
                  <c:pt idx="83">
                    <c:v>Feb</c:v>
                  </c:pt>
                  <c:pt idx="84">
                    <c:v>Mar</c:v>
                  </c:pt>
                  <c:pt idx="85">
                    <c:v>Apr</c:v>
                  </c:pt>
                  <c:pt idx="86">
                    <c:v>May</c:v>
                  </c:pt>
                  <c:pt idx="87">
                    <c:v>Jun</c:v>
                  </c:pt>
                  <c:pt idx="88">
                    <c:v>Jul</c:v>
                  </c:pt>
                  <c:pt idx="89">
                    <c:v>Aug</c:v>
                  </c:pt>
                  <c:pt idx="90">
                    <c:v>Sep</c:v>
                  </c:pt>
                  <c:pt idx="91">
                    <c:v>Oct</c:v>
                  </c:pt>
                  <c:pt idx="92">
                    <c:v>Nov</c:v>
                  </c:pt>
                  <c:pt idx="93">
                    <c:v>Dec</c:v>
                  </c:pt>
                  <c:pt idx="94">
                    <c:v>Jan</c:v>
                  </c:pt>
                  <c:pt idx="95">
                    <c:v>Feb</c:v>
                  </c:pt>
                  <c:pt idx="96">
                    <c:v>Mar</c:v>
                  </c:pt>
                  <c:pt idx="97">
                    <c:v>Apr</c:v>
                  </c:pt>
                  <c:pt idx="98">
                    <c:v>May</c:v>
                  </c:pt>
                  <c:pt idx="99">
                    <c:v>Jun</c:v>
                  </c:pt>
                  <c:pt idx="100">
                    <c:v>Jul</c:v>
                  </c:pt>
                  <c:pt idx="101">
                    <c:v>Aug</c:v>
                  </c:pt>
                  <c:pt idx="102">
                    <c:v>Sep</c:v>
                  </c:pt>
                  <c:pt idx="103">
                    <c:v>Oct</c:v>
                  </c:pt>
                  <c:pt idx="104">
                    <c:v>Nov</c:v>
                  </c:pt>
                  <c:pt idx="105">
                    <c:v>Dec</c:v>
                  </c:pt>
                  <c:pt idx="106">
                    <c:v>Jan</c:v>
                  </c:pt>
                  <c:pt idx="107">
                    <c:v>Feb</c:v>
                  </c:pt>
                  <c:pt idx="108">
                    <c:v>Mar</c:v>
                  </c:pt>
                  <c:pt idx="109">
                    <c:v>Apr</c:v>
                  </c:pt>
                  <c:pt idx="110">
                    <c:v>May</c:v>
                  </c:pt>
                  <c:pt idx="111">
                    <c:v>Jun</c:v>
                  </c:pt>
                  <c:pt idx="112">
                    <c:v>Jul</c:v>
                  </c:pt>
                  <c:pt idx="113">
                    <c:v>Aug</c:v>
                  </c:pt>
                  <c:pt idx="114">
                    <c:v>Sep</c:v>
                  </c:pt>
                  <c:pt idx="115">
                    <c:v>Oct</c:v>
                  </c:pt>
                  <c:pt idx="116">
                    <c:v>Nov</c:v>
                  </c:pt>
                  <c:pt idx="117">
                    <c:v>Dec</c:v>
                  </c:pt>
                </c:lvl>
                <c:lvl>
                  <c:pt idx="0">
                    <c:v>Chicago</c:v>
                  </c:pt>
                  <c:pt idx="12">
                    <c:v>Dallas</c:v>
                  </c:pt>
                  <c:pt idx="24">
                    <c:v>Houston</c:v>
                  </c:pt>
                  <c:pt idx="36">
                    <c:v>Los Angeles</c:v>
                  </c:pt>
                  <c:pt idx="48">
                    <c:v>New York</c:v>
                  </c:pt>
                  <c:pt idx="59">
                    <c:v>Philadelphia</c:v>
                  </c:pt>
                  <c:pt idx="71">
                    <c:v>Phoenix</c:v>
                  </c:pt>
                  <c:pt idx="82">
                    <c:v>San Antonio</c:v>
                  </c:pt>
                  <c:pt idx="94">
                    <c:v>San Diego</c:v>
                  </c:pt>
                  <c:pt idx="106">
                    <c:v>San Jose</c:v>
                  </c:pt>
                </c:lvl>
              </c:multiLvlStrCache>
            </c:multiLvlStrRef>
          </c:cat>
          <c:val>
            <c:numRef>
              <c:f>Sheet1!$G$23:$G$151</c:f>
              <c:numCache>
                <c:formatCode>General</c:formatCode>
                <c:ptCount val="118"/>
                <c:pt idx="0">
                  <c:v>5543</c:v>
                </c:pt>
                <c:pt idx="1">
                  <c:v>6006</c:v>
                </c:pt>
                <c:pt idx="2">
                  <c:v>2320</c:v>
                </c:pt>
                <c:pt idx="3">
                  <c:v>2371</c:v>
                </c:pt>
                <c:pt idx="4">
                  <c:v>2017</c:v>
                </c:pt>
                <c:pt idx="5">
                  <c:v>2538</c:v>
                </c:pt>
                <c:pt idx="6">
                  <c:v>2496</c:v>
                </c:pt>
                <c:pt idx="7">
                  <c:v>1733</c:v>
                </c:pt>
                <c:pt idx="8">
                  <c:v>1592</c:v>
                </c:pt>
                <c:pt idx="9">
                  <c:v>7496</c:v>
                </c:pt>
                <c:pt idx="10">
                  <c:v>5702</c:v>
                </c:pt>
                <c:pt idx="11">
                  <c:v>3959</c:v>
                </c:pt>
                <c:pt idx="12">
                  <c:v>5736</c:v>
                </c:pt>
                <c:pt idx="13">
                  <c:v>4977</c:v>
                </c:pt>
                <c:pt idx="14">
                  <c:v>5268</c:v>
                </c:pt>
                <c:pt idx="15">
                  <c:v>2307</c:v>
                </c:pt>
                <c:pt idx="16">
                  <c:v>2881</c:v>
                </c:pt>
                <c:pt idx="17">
                  <c:v>2419</c:v>
                </c:pt>
                <c:pt idx="18">
                  <c:v>7391</c:v>
                </c:pt>
                <c:pt idx="19">
                  <c:v>348</c:v>
                </c:pt>
                <c:pt idx="20">
                  <c:v>1840</c:v>
                </c:pt>
                <c:pt idx="21">
                  <c:v>2033</c:v>
                </c:pt>
                <c:pt idx="22">
                  <c:v>4453</c:v>
                </c:pt>
                <c:pt idx="23">
                  <c:v>8740</c:v>
                </c:pt>
                <c:pt idx="24">
                  <c:v>4933</c:v>
                </c:pt>
                <c:pt idx="25">
                  <c:v>2295</c:v>
                </c:pt>
                <c:pt idx="26">
                  <c:v>1334</c:v>
                </c:pt>
                <c:pt idx="27">
                  <c:v>3151</c:v>
                </c:pt>
                <c:pt idx="28">
                  <c:v>2984</c:v>
                </c:pt>
                <c:pt idx="29">
                  <c:v>5042</c:v>
                </c:pt>
                <c:pt idx="30">
                  <c:v>4193</c:v>
                </c:pt>
                <c:pt idx="31">
                  <c:v>4192</c:v>
                </c:pt>
                <c:pt idx="32">
                  <c:v>994</c:v>
                </c:pt>
                <c:pt idx="33">
                  <c:v>1972</c:v>
                </c:pt>
                <c:pt idx="34">
                  <c:v>6412</c:v>
                </c:pt>
                <c:pt idx="35">
                  <c:v>6244</c:v>
                </c:pt>
                <c:pt idx="36">
                  <c:v>5117</c:v>
                </c:pt>
                <c:pt idx="37">
                  <c:v>8354</c:v>
                </c:pt>
                <c:pt idx="38">
                  <c:v>6845</c:v>
                </c:pt>
                <c:pt idx="39">
                  <c:v>2424</c:v>
                </c:pt>
                <c:pt idx="40">
                  <c:v>3326</c:v>
                </c:pt>
                <c:pt idx="41">
                  <c:v>5852</c:v>
                </c:pt>
                <c:pt idx="42">
                  <c:v>779</c:v>
                </c:pt>
                <c:pt idx="43">
                  <c:v>1329</c:v>
                </c:pt>
                <c:pt idx="44">
                  <c:v>414</c:v>
                </c:pt>
                <c:pt idx="45">
                  <c:v>3469</c:v>
                </c:pt>
                <c:pt idx="46">
                  <c:v>7354</c:v>
                </c:pt>
                <c:pt idx="47">
                  <c:v>5096</c:v>
                </c:pt>
                <c:pt idx="48">
                  <c:v>7716</c:v>
                </c:pt>
                <c:pt idx="49">
                  <c:v>4918</c:v>
                </c:pt>
                <c:pt idx="50">
                  <c:v>5551</c:v>
                </c:pt>
                <c:pt idx="51">
                  <c:v>2756</c:v>
                </c:pt>
                <c:pt idx="52">
                  <c:v>4173</c:v>
                </c:pt>
                <c:pt idx="53">
                  <c:v>2530</c:v>
                </c:pt>
                <c:pt idx="54">
                  <c:v>3679</c:v>
                </c:pt>
                <c:pt idx="55">
                  <c:v>1572</c:v>
                </c:pt>
                <c:pt idx="56">
                  <c:v>3746</c:v>
                </c:pt>
                <c:pt idx="57">
                  <c:v>7620</c:v>
                </c:pt>
                <c:pt idx="58">
                  <c:v>10861</c:v>
                </c:pt>
                <c:pt idx="59">
                  <c:v>5634</c:v>
                </c:pt>
                <c:pt idx="60">
                  <c:v>2153</c:v>
                </c:pt>
                <c:pt idx="61">
                  <c:v>5386</c:v>
                </c:pt>
                <c:pt idx="62">
                  <c:v>2535</c:v>
                </c:pt>
                <c:pt idx="63">
                  <c:v>4450</c:v>
                </c:pt>
                <c:pt idx="64">
                  <c:v>4552</c:v>
                </c:pt>
                <c:pt idx="65">
                  <c:v>5599</c:v>
                </c:pt>
                <c:pt idx="66">
                  <c:v>3062</c:v>
                </c:pt>
                <c:pt idx="67">
                  <c:v>1786</c:v>
                </c:pt>
                <c:pt idx="68">
                  <c:v>814</c:v>
                </c:pt>
                <c:pt idx="69">
                  <c:v>10579</c:v>
                </c:pt>
                <c:pt idx="70">
                  <c:v>13761</c:v>
                </c:pt>
                <c:pt idx="71">
                  <c:v>4190</c:v>
                </c:pt>
                <c:pt idx="72">
                  <c:v>5297</c:v>
                </c:pt>
                <c:pt idx="73">
                  <c:v>5140</c:v>
                </c:pt>
                <c:pt idx="74">
                  <c:v>3926</c:v>
                </c:pt>
                <c:pt idx="75">
                  <c:v>3432</c:v>
                </c:pt>
                <c:pt idx="76">
                  <c:v>1594</c:v>
                </c:pt>
                <c:pt idx="77">
                  <c:v>1408</c:v>
                </c:pt>
                <c:pt idx="78">
                  <c:v>677</c:v>
                </c:pt>
                <c:pt idx="79">
                  <c:v>4310</c:v>
                </c:pt>
                <c:pt idx="80">
                  <c:v>6659</c:v>
                </c:pt>
                <c:pt idx="81">
                  <c:v>8013</c:v>
                </c:pt>
                <c:pt idx="82">
                  <c:v>9079</c:v>
                </c:pt>
                <c:pt idx="83">
                  <c:v>4288</c:v>
                </c:pt>
                <c:pt idx="84">
                  <c:v>3594</c:v>
                </c:pt>
                <c:pt idx="85">
                  <c:v>5717</c:v>
                </c:pt>
                <c:pt idx="86">
                  <c:v>3854</c:v>
                </c:pt>
                <c:pt idx="87">
                  <c:v>4148</c:v>
                </c:pt>
                <c:pt idx="88">
                  <c:v>2179</c:v>
                </c:pt>
                <c:pt idx="89">
                  <c:v>1183</c:v>
                </c:pt>
                <c:pt idx="90">
                  <c:v>414</c:v>
                </c:pt>
                <c:pt idx="91">
                  <c:v>3637</c:v>
                </c:pt>
                <c:pt idx="92">
                  <c:v>2188</c:v>
                </c:pt>
                <c:pt idx="93">
                  <c:v>2963</c:v>
                </c:pt>
                <c:pt idx="94">
                  <c:v>8996</c:v>
                </c:pt>
                <c:pt idx="95">
                  <c:v>6113</c:v>
                </c:pt>
                <c:pt idx="96">
                  <c:v>5111</c:v>
                </c:pt>
                <c:pt idx="97">
                  <c:v>2122</c:v>
                </c:pt>
                <c:pt idx="98">
                  <c:v>5459</c:v>
                </c:pt>
                <c:pt idx="99">
                  <c:v>5475</c:v>
                </c:pt>
                <c:pt idx="100">
                  <c:v>43</c:v>
                </c:pt>
                <c:pt idx="101">
                  <c:v>140</c:v>
                </c:pt>
                <c:pt idx="102">
                  <c:v>698</c:v>
                </c:pt>
                <c:pt idx="103">
                  <c:v>4144</c:v>
                </c:pt>
                <c:pt idx="104">
                  <c:v>6951</c:v>
                </c:pt>
                <c:pt idx="105">
                  <c:v>7134</c:v>
                </c:pt>
                <c:pt idx="106">
                  <c:v>6784</c:v>
                </c:pt>
                <c:pt idx="107">
                  <c:v>3598</c:v>
                </c:pt>
                <c:pt idx="108">
                  <c:v>671</c:v>
                </c:pt>
                <c:pt idx="109">
                  <c:v>4876</c:v>
                </c:pt>
                <c:pt idx="110">
                  <c:v>6202</c:v>
                </c:pt>
                <c:pt idx="111">
                  <c:v>2192</c:v>
                </c:pt>
                <c:pt idx="112">
                  <c:v>1762</c:v>
                </c:pt>
                <c:pt idx="113">
                  <c:v>1823</c:v>
                </c:pt>
                <c:pt idx="114">
                  <c:v>2219</c:v>
                </c:pt>
                <c:pt idx="115">
                  <c:v>1517</c:v>
                </c:pt>
                <c:pt idx="116">
                  <c:v>13152</c:v>
                </c:pt>
                <c:pt idx="117">
                  <c:v>9261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9C-4C87-9C77-0AF9B0560D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73347583"/>
        <c:axId val="2073350495"/>
      </c:barChart>
      <c:catAx>
        <c:axId val="20733475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2">
                <a:lumMod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3350495"/>
        <c:crosses val="autoZero"/>
        <c:auto val="1"/>
        <c:lblAlgn val="ctr"/>
        <c:lblOffset val="100"/>
        <c:noMultiLvlLbl val="0"/>
      </c:catAx>
      <c:valAx>
        <c:axId val="20733504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33475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20766B-DF5A-4441-93FB-F46B9E9C95A5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C12EB6-8113-44CB-9537-4A0CA5B426A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9585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C12EB6-8113-44CB-9537-4A0CA5B426A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6059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" y="6134100"/>
            <a:ext cx="18288001" cy="41529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3356999" y="1"/>
            <a:ext cx="11574002" cy="5343550"/>
          </a:xfrm>
          <a:custGeom>
            <a:avLst/>
            <a:gdLst/>
            <a:ahLst/>
            <a:cxnLst/>
            <a:rect l="l" t="t" r="r" b="b"/>
            <a:pathLst>
              <a:path w="11574002" h="5648819">
                <a:moveTo>
                  <a:pt x="0" y="0"/>
                </a:moveTo>
                <a:lnTo>
                  <a:pt x="11574002" y="0"/>
                </a:lnTo>
                <a:lnTo>
                  <a:pt x="11574002" y="5648819"/>
                </a:lnTo>
                <a:lnTo>
                  <a:pt x="0" y="56488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343" t="-19486" r="-10522" b="-22802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022092" y="6758143"/>
            <a:ext cx="8642652" cy="1677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81"/>
              </a:lnSpc>
            </a:pPr>
            <a:r>
              <a:rPr lang="en-US" sz="4843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Credit Card Fraud Detection </a:t>
            </a:r>
          </a:p>
          <a:p>
            <a:pPr algn="ctr">
              <a:lnSpc>
                <a:spcPts val="6781"/>
              </a:lnSpc>
            </a:pPr>
            <a:r>
              <a:rPr lang="en-US" sz="4843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SQL Analysis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207579" y="9235931"/>
            <a:ext cx="3872840" cy="542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43"/>
              </a:lnSpc>
              <a:spcBef>
                <a:spcPct val="0"/>
              </a:spcBef>
            </a:pPr>
            <a:r>
              <a:rPr lang="en-US" sz="3174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Presented by Pijush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0CC6827-A8BB-4D77-8F1E-CA02C8A007D3}"/>
              </a:ext>
            </a:extLst>
          </p:cNvPr>
          <p:cNvSpPr/>
          <p:nvPr/>
        </p:nvSpPr>
        <p:spPr>
          <a:xfrm>
            <a:off x="-1" y="-2286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E7AE62-7854-429E-BBFF-C91EFFE70F66}"/>
              </a:ext>
            </a:extLst>
          </p:cNvPr>
          <p:cNvSpPr txBox="1"/>
          <p:nvPr/>
        </p:nvSpPr>
        <p:spPr>
          <a:xfrm>
            <a:off x="3048000" y="533191"/>
            <a:ext cx="1303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Fraud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distribution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by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transaction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amount</a:t>
            </a:r>
            <a:endParaRPr lang="en-IN" sz="4800" b="1" u="sng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2CE225-F998-4B21-B2C0-214F20456746}"/>
              </a:ext>
            </a:extLst>
          </p:cNvPr>
          <p:cNvSpPr txBox="1"/>
          <p:nvPr/>
        </p:nvSpPr>
        <p:spPr>
          <a:xfrm>
            <a:off x="152400" y="2324100"/>
            <a:ext cx="1760220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Fraud transactions differ with transaction amount, and hence fraud distribution must be examined by various types of transactions.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Open Sans" panose="020B0606030504020204" pitchFamily="34" charset="0"/>
              </a:rPr>
              <a:t>The data set classifies transactions into three categories:</a:t>
            </a: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r>
              <a:rPr lang="en-US" sz="3600" b="0" i="0" dirty="0">
                <a:effectLst/>
                <a:latin typeface="Open Sans" panose="020B0606030504020204" pitchFamily="34" charset="0"/>
              </a:rPr>
              <a:t>High (&gt;10,000):   899 fraudulent transactions</a:t>
            </a: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r>
              <a:rPr lang="en-US" sz="3600" b="0" i="0" dirty="0">
                <a:effectLst/>
                <a:latin typeface="Open Sans" panose="020B0606030504020204" pitchFamily="34" charset="0"/>
              </a:rPr>
              <a:t>Medium (100-1,000):   82 of fraudulent transactions</a:t>
            </a: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r>
              <a:rPr lang="en-US" sz="3600" b="0" i="0" dirty="0">
                <a:effectLst/>
                <a:latin typeface="Open Sans" panose="020B0606030504020204" pitchFamily="34" charset="0"/>
              </a:rPr>
              <a:t>Low (&lt;100):   19 false 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 this category fraud cases by transaction amount, assisting in determining which range of transactions is most vulnerable to fraud.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SQL queries are used to analyze fraud patterns over time, detect anomalies, and associate fraud incidents with user behavior.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182854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894A9994-3A84-4E13-B158-901F3D61CE50}"/>
              </a:ext>
            </a:extLst>
          </p:cNvPr>
          <p:cNvSpPr/>
          <p:nvPr/>
        </p:nvSpPr>
        <p:spPr>
          <a:xfrm>
            <a:off x="-1" y="-2286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BCF8AB-A6A6-42E4-B66C-359F76C67B5C}"/>
              </a:ext>
            </a:extLst>
          </p:cNvPr>
          <p:cNvSpPr txBox="1"/>
          <p:nvPr/>
        </p:nvSpPr>
        <p:spPr>
          <a:xfrm>
            <a:off x="3048000" y="533191"/>
            <a:ext cx="1280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Fraud</a:t>
            </a:r>
            <a:r>
              <a:rPr lang="en-US" sz="4800" b="1" u="sng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distribution</a:t>
            </a:r>
            <a:r>
              <a:rPr lang="en-US" sz="4800" b="1" u="sng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by</a:t>
            </a:r>
            <a:r>
              <a:rPr lang="en-US" sz="4800" b="1" u="sng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transaction</a:t>
            </a:r>
            <a:r>
              <a:rPr lang="en-US" sz="4800" b="1" u="sng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amount</a:t>
            </a:r>
            <a:endParaRPr lang="en-IN" sz="4800" b="1" u="sng" dirty="0">
              <a:solidFill>
                <a:srgbClr val="000000"/>
              </a:solidFill>
              <a:latin typeface="Canva Sans Bold"/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213D683D-86B7-4618-8BB1-3767B4EB1EA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5687248"/>
              </p:ext>
            </p:extLst>
          </p:nvPr>
        </p:nvGraphicFramePr>
        <p:xfrm>
          <a:off x="3352800" y="2453431"/>
          <a:ext cx="11277600" cy="718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42449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894A9994-3A84-4E13-B158-901F3D61CE50}"/>
              </a:ext>
            </a:extLst>
          </p:cNvPr>
          <p:cNvSpPr/>
          <p:nvPr/>
        </p:nvSpPr>
        <p:spPr>
          <a:xfrm>
            <a:off x="-1" y="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0C3E95-1149-4AD8-BF95-7B6BEC3CD27D}"/>
              </a:ext>
            </a:extLst>
          </p:cNvPr>
          <p:cNvSpPr txBox="1"/>
          <p:nvPr/>
        </p:nvSpPr>
        <p:spPr>
          <a:xfrm>
            <a:off x="3886200" y="419100"/>
            <a:ext cx="1196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atin typeface="Canva Sans Bold" panose="020B0604020202020204" charset="0"/>
              </a:rPr>
              <a:t>Total revenue and Fraudulent revenue</a:t>
            </a:r>
            <a:endParaRPr lang="en-IN" sz="4800" u="sng" dirty="0">
              <a:latin typeface="Canva Sans Bold" panose="020B060402020202020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1760A0-BE95-4724-8008-8C5B10D00F3D}"/>
              </a:ext>
            </a:extLst>
          </p:cNvPr>
          <p:cNvSpPr txBox="1"/>
          <p:nvPr/>
        </p:nvSpPr>
        <p:spPr>
          <a:xfrm>
            <a:off x="304800" y="2231202"/>
            <a:ext cx="16992600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Open Sans" panose="020B0606030504020204" pitchFamily="34" charset="0"/>
              </a:rPr>
              <a:t> It is a comparison of total and fraud revenue based on SQL to evaluate the effect of fraud on earnings.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600" b="0" i="0" dirty="0">
                <a:effectLst/>
                <a:latin typeface="Open Sans" panose="020B0606030504020204" pitchFamily="34" charset="0"/>
              </a:rPr>
              <a:t>The database contains </a:t>
            </a:r>
            <a:r>
              <a:rPr lang="en-US" sz="3600" b="0" i="0" dirty="0">
                <a:effectLst/>
                <a:latin typeface="Open Sans" panose="020B0606030504020204" pitchFamily="34" charset="0"/>
              </a:rPr>
              <a:t>two key insights :</a:t>
            </a:r>
          </a:p>
          <a:p>
            <a:r>
              <a:rPr lang="en-US" sz="3600" dirty="0">
                <a:latin typeface="Open Sans" panose="020B0606030504020204" pitchFamily="34" charset="0"/>
              </a:rPr>
              <a:t>	</a:t>
            </a:r>
          </a:p>
          <a:p>
            <a:r>
              <a:rPr lang="en-US" sz="3600" b="0" i="0" dirty="0">
                <a:effectLst/>
                <a:latin typeface="Open Sans" panose="020B0606030504020204" pitchFamily="34" charset="0"/>
              </a:rPr>
              <a:t>	</a:t>
            </a:r>
            <a:r>
              <a:rPr lang="fr-FR" sz="3600" b="0" i="0" dirty="0">
                <a:effectLst/>
                <a:latin typeface="Open Sans" panose="020B0606030504020204" pitchFamily="34" charset="0"/>
              </a:rPr>
              <a:t>Total Revenue: $249,709,300.</a:t>
            </a:r>
            <a:br>
              <a:rPr lang="fr-FR" sz="3600" b="0" i="0" dirty="0">
                <a:effectLst/>
                <a:latin typeface="Open Sans" panose="020B0606030504020204" pitchFamily="34" charset="0"/>
              </a:rPr>
            </a:br>
            <a:r>
              <a:rPr lang="fr-FR" sz="3600" b="0" i="0" dirty="0">
                <a:effectLst/>
                <a:latin typeface="Open Sans" panose="020B0606030504020204" pitchFamily="34" charset="0"/>
              </a:rPr>
              <a:t>	Fraudulent Revenue: $2,517,164.44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6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3600" dirty="0">
                <a:latin typeface="Open Sans" panose="020B0606030504020204" pitchFamily="34" charset="0"/>
              </a:rPr>
              <a:t>By import  the data into  SQL , which maintains  the data integrity for data extraction and data cleaning.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b="0" i="0" dirty="0">
              <a:effectLst/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b="0" i="0" dirty="0">
                <a:effectLst/>
                <a:latin typeface="Open Sans" panose="020B0606030504020204" pitchFamily="34" charset="0"/>
              </a:rPr>
              <a:t>Companies need to increase fraud detection mechanisms using detection techniques, transaction monitoring and AI-based fraud detection models to reduce losses.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0" i="0" dirty="0">
              <a:effectLst/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4961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894A9994-3A84-4E13-B158-901F3D61CE50}"/>
              </a:ext>
            </a:extLst>
          </p:cNvPr>
          <p:cNvSpPr/>
          <p:nvPr/>
        </p:nvSpPr>
        <p:spPr>
          <a:xfrm>
            <a:off x="0" y="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01D1C9-EB88-436B-BE4B-2AE15DE40095}"/>
              </a:ext>
            </a:extLst>
          </p:cNvPr>
          <p:cNvSpPr txBox="1"/>
          <p:nvPr/>
        </p:nvSpPr>
        <p:spPr>
          <a:xfrm>
            <a:off x="3810000" y="419100"/>
            <a:ext cx="1203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atin typeface="Canva Sans Bold" panose="020B0604020202020204" charset="0"/>
              </a:rPr>
              <a:t>Total revenue and Fraudulent revenue</a:t>
            </a:r>
            <a:endParaRPr lang="en-IN" sz="4800" u="sng" dirty="0">
              <a:latin typeface="Canva Sans Bold" panose="020B0604020202020204" charset="0"/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644C8558-08EB-4F62-AC3A-C6A8F68671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3578860"/>
              </p:ext>
            </p:extLst>
          </p:nvPr>
        </p:nvGraphicFramePr>
        <p:xfrm>
          <a:off x="1143000" y="2362200"/>
          <a:ext cx="16002000" cy="6667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7294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894A9994-3A84-4E13-B158-901F3D61CE50}"/>
              </a:ext>
            </a:extLst>
          </p:cNvPr>
          <p:cNvSpPr/>
          <p:nvPr/>
        </p:nvSpPr>
        <p:spPr>
          <a:xfrm>
            <a:off x="-1" y="3362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473C6D-C3B4-40E6-92B5-1200ADF2EE88}"/>
              </a:ext>
            </a:extLst>
          </p:cNvPr>
          <p:cNvSpPr txBox="1"/>
          <p:nvPr/>
        </p:nvSpPr>
        <p:spPr>
          <a:xfrm>
            <a:off x="5334000" y="419366"/>
            <a:ext cx="8915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atin typeface="Canva Sans Bold" panose="020B0604020202020204" charset="0"/>
              </a:rPr>
              <a:t>Most</a:t>
            </a:r>
            <a:r>
              <a:rPr lang="en-US" sz="1800" dirty="0"/>
              <a:t>   </a:t>
            </a:r>
            <a:r>
              <a:rPr lang="en-US" sz="4800" u="sng" dirty="0">
                <a:latin typeface="Canva Sans Bold" panose="020B0604020202020204" charset="0"/>
              </a:rPr>
              <a:t>Affected </a:t>
            </a:r>
            <a:r>
              <a:rPr lang="en-US" sz="1800" dirty="0"/>
              <a:t> </a:t>
            </a:r>
            <a:r>
              <a:rPr lang="en-US" sz="4800" u="sng" dirty="0">
                <a:latin typeface="Canva Sans Bold" panose="020B0604020202020204" charset="0"/>
              </a:rPr>
              <a:t>Countries</a:t>
            </a:r>
          </a:p>
          <a:p>
            <a:endParaRPr lang="en-IN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2D9B38-FFBD-4DBB-B973-FDC38ECF26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2095500"/>
            <a:ext cx="17449800" cy="9048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3400" dirty="0">
                <a:latin typeface="Arial" panose="020B0604020202020204" pitchFamily="34" charset="0"/>
              </a:rPr>
              <a:t>In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 analysis, The MAX() function is used to determine the maximum fraud rate from the data in order to pinpoint the nation or area with the highest fraud rate.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400" dirty="0"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Information on fraud rates in various regions is included in the data set. There are four      columns in it: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400" dirty="0">
                <a:latin typeface="Arial" panose="020B0604020202020204" pitchFamily="34" charset="0"/>
              </a:rPr>
              <a:t>	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Location: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 fraud_count: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400" dirty="0">
                <a:latin typeface="Arial" panose="020B0604020202020204" pitchFamily="34" charset="0"/>
              </a:rPr>
              <a:t>	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fraud_rate: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sz="3400" dirty="0">
                <a:latin typeface="Arial" panose="020B0604020202020204" pitchFamily="34" charset="0"/>
              </a:rPr>
              <a:t>	</a:t>
            </a: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total_transactions: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400" dirty="0"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According to the survey, out of all the locations mentioned, New York has the greatest fraud rate and is the most affected.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Because it warns stakeholders to be careful in creating strong security measures in vulnerable areas, this is essential for fraud detection and prevention.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4626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2177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894A9994-3A84-4E13-B158-901F3D61CE50}"/>
              </a:ext>
            </a:extLst>
          </p:cNvPr>
          <p:cNvSpPr/>
          <p:nvPr/>
        </p:nvSpPr>
        <p:spPr>
          <a:xfrm>
            <a:off x="-21772" y="-1814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3C01A-BF4F-4105-9A54-E87AE156DC6E}"/>
              </a:ext>
            </a:extLst>
          </p:cNvPr>
          <p:cNvSpPr txBox="1"/>
          <p:nvPr/>
        </p:nvSpPr>
        <p:spPr>
          <a:xfrm>
            <a:off x="5410200" y="415738"/>
            <a:ext cx="8686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atin typeface="Canva Sans Bold" panose="020B0604020202020204" charset="0"/>
              </a:rPr>
              <a:t>Most</a:t>
            </a:r>
            <a:r>
              <a:rPr lang="en-US" sz="4800" dirty="0"/>
              <a:t> </a:t>
            </a:r>
            <a:r>
              <a:rPr lang="en-US" sz="4800" u="sng" dirty="0">
                <a:latin typeface="Canva Sans Bold" panose="020B0604020202020204" charset="0"/>
              </a:rPr>
              <a:t>Affected Countries</a:t>
            </a:r>
          </a:p>
          <a:p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7748559-85F4-4C8C-AC21-D0D3B3D956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7590603"/>
              </p:ext>
            </p:extLst>
          </p:nvPr>
        </p:nvGraphicFramePr>
        <p:xfrm>
          <a:off x="685800" y="2139177"/>
          <a:ext cx="16306800" cy="79317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26090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F6D55FF6-E91C-48C1-8327-F8401D7EDC63}"/>
              </a:ext>
            </a:extLst>
          </p:cNvPr>
          <p:cNvSpPr/>
          <p:nvPr/>
        </p:nvSpPr>
        <p:spPr>
          <a:xfrm>
            <a:off x="0" y="-6337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637ECF-5F60-4025-ADD2-3691549EA689}"/>
              </a:ext>
            </a:extLst>
          </p:cNvPr>
          <p:cNvSpPr txBox="1"/>
          <p:nvPr/>
        </p:nvSpPr>
        <p:spPr>
          <a:xfrm>
            <a:off x="609600" y="554237"/>
            <a:ext cx="17906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>
                <a:latin typeface="Canva Sans Bold" panose="020B0604020202020204" charset="0"/>
              </a:rPr>
              <a:t>Card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numbers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used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for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different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locations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within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a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short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period</a:t>
            </a:r>
            <a:r>
              <a:rPr lang="en-US" sz="4000" dirty="0"/>
              <a:t>.</a:t>
            </a:r>
            <a:endParaRPr lang="en-IN" sz="4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AC665C-0557-4140-9044-13E4495CF28E}"/>
              </a:ext>
            </a:extLst>
          </p:cNvPr>
          <p:cNvSpPr txBox="1"/>
          <p:nvPr/>
        </p:nvSpPr>
        <p:spPr>
          <a:xfrm>
            <a:off x="87085" y="2132736"/>
            <a:ext cx="18113829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/>
              <a:t>For fraud detection of the same card's use at more than one location at the earliest, we execute four crucial steps:</a:t>
            </a:r>
          </a:p>
          <a:p>
            <a:r>
              <a:rPr lang="en-US" sz="3400" dirty="0"/>
              <a:t>	</a:t>
            </a:r>
            <a:r>
              <a:rPr lang="en-US" sz="3400" b="1" u="sng" dirty="0"/>
              <a:t>Data Cleaning</a:t>
            </a:r>
            <a:r>
              <a:rPr lang="en-US" sz="3400" dirty="0"/>
              <a:t>: Clean the data set by deleting duplicates and errors.</a:t>
            </a:r>
          </a:p>
          <a:p>
            <a:r>
              <a:rPr lang="en-US" sz="3400" dirty="0"/>
              <a:t>	</a:t>
            </a:r>
            <a:r>
              <a:rPr lang="en-US" sz="3400" b="1" u="sng" dirty="0"/>
              <a:t>Pattern Analysis</a:t>
            </a:r>
            <a:r>
              <a:rPr lang="en-US" sz="3400" dirty="0"/>
              <a:t>: Group by card_number, sort by transaction_time, and calculate time 	differences using window functions like LEAD().</a:t>
            </a:r>
          </a:p>
          <a:p>
            <a:r>
              <a:rPr lang="en-US" sz="3400" dirty="0"/>
              <a:t>	</a:t>
            </a:r>
            <a:r>
              <a:rPr lang="en-US" sz="3400" b="1" u="sng" dirty="0"/>
              <a:t>Suspicious Activity Detection</a:t>
            </a:r>
            <a:r>
              <a:rPr lang="en-US" sz="3400" dirty="0"/>
              <a:t>: This detects when the same card is used in several locations    	within a short time frame (e.g., less than 30 	minutes).</a:t>
            </a:r>
          </a:p>
          <a:p>
            <a:r>
              <a:rPr lang="en-US" sz="3400" dirty="0"/>
              <a:t>	</a:t>
            </a:r>
            <a:r>
              <a:rPr lang="en-US" sz="3400" b="1" u="sng" dirty="0"/>
              <a:t>Insights and Action</a:t>
            </a:r>
            <a:r>
              <a:rPr lang="en-US" sz="3400" dirty="0"/>
              <a:t>: Flag suspicious transactions for investigation to capture potential card theft 	or cloning.</a:t>
            </a:r>
          </a:p>
          <a:p>
            <a:endParaRPr lang="en-US" sz="3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dirty="0"/>
              <a:t>This query identifies suspicious use of the same card at different locations in a short time, suggesting fraud.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400" b="0" i="0" dirty="0">
                <a:effectLst/>
                <a:latin typeface="Open Sans" panose="020B0606030504020204" pitchFamily="34" charset="0"/>
              </a:rPr>
              <a:t>Further analysis can reduce false positives and enhance the validity of fraud detection.</a:t>
            </a:r>
            <a:endParaRPr lang="en-US" sz="3400" dirty="0"/>
          </a:p>
          <a:p>
            <a:endParaRPr lang="en-US" sz="3400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7171" y="-544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13" name="TextBox 13"/>
          <p:cNvSpPr txBox="1"/>
          <p:nvPr/>
        </p:nvSpPr>
        <p:spPr>
          <a:xfrm flipH="1">
            <a:off x="17335532" y="9303657"/>
            <a:ext cx="45719" cy="242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14" name="Freeform 4">
            <a:extLst>
              <a:ext uri="{FF2B5EF4-FFF2-40B4-BE49-F238E27FC236}">
                <a16:creationId xmlns:a16="http://schemas.microsoft.com/office/drawing/2014/main" id="{2DE9BC2C-E8E6-46BD-9B6B-1F11BB891518}"/>
              </a:ext>
            </a:extLst>
          </p:cNvPr>
          <p:cNvSpPr/>
          <p:nvPr/>
        </p:nvSpPr>
        <p:spPr>
          <a:xfrm>
            <a:off x="23585" y="5443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59321A-0F13-4135-8C7A-F884BEB746D0}"/>
              </a:ext>
            </a:extLst>
          </p:cNvPr>
          <p:cNvSpPr txBox="1"/>
          <p:nvPr/>
        </p:nvSpPr>
        <p:spPr>
          <a:xfrm>
            <a:off x="227707" y="573158"/>
            <a:ext cx="176911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>
                <a:latin typeface="Canva Sans Bold" panose="020B0604020202020204" charset="0"/>
              </a:rPr>
              <a:t>Card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numbers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used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for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different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locations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within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a short</a:t>
            </a:r>
            <a:r>
              <a:rPr lang="en-US" sz="4000" dirty="0"/>
              <a:t> </a:t>
            </a:r>
            <a:r>
              <a:rPr lang="en-US" sz="4000" u="sng" dirty="0">
                <a:latin typeface="Canva Sans Bold" panose="020B0604020202020204" charset="0"/>
              </a:rPr>
              <a:t>period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F6AFB-78F0-41E1-B571-BD69F537B36C}"/>
              </a:ext>
            </a:extLst>
          </p:cNvPr>
          <p:cNvSpPr txBox="1"/>
          <p:nvPr/>
        </p:nvSpPr>
        <p:spPr>
          <a:xfrm>
            <a:off x="1371600" y="2857500"/>
            <a:ext cx="8915400" cy="5410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1521CCEF-437E-4378-A1E9-18BF519BCA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4931006"/>
              </p:ext>
            </p:extLst>
          </p:nvPr>
        </p:nvGraphicFramePr>
        <p:xfrm>
          <a:off x="468117" y="2220833"/>
          <a:ext cx="17210283" cy="6199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4A4A9634-FA2E-4324-808D-0970CD083A44}"/>
              </a:ext>
            </a:extLst>
          </p:cNvPr>
          <p:cNvSpPr txBox="1"/>
          <p:nvPr/>
        </p:nvSpPr>
        <p:spPr>
          <a:xfrm>
            <a:off x="5804277" y="9005956"/>
            <a:ext cx="65379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nva Sans Bold" panose="020B0604020202020204" charset="0"/>
              </a:rPr>
              <a:t>Location_1 &amp; Time_1</a:t>
            </a:r>
            <a:endParaRPr lang="en-I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4300" y="-544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B97E1220-3442-4F8A-A868-E0F43FE9ADE9}"/>
              </a:ext>
            </a:extLst>
          </p:cNvPr>
          <p:cNvSpPr/>
          <p:nvPr/>
        </p:nvSpPr>
        <p:spPr>
          <a:xfrm>
            <a:off x="-114300" y="5443"/>
            <a:ext cx="18369643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C3F29C-D666-4B9A-97AC-030E0761F423}"/>
              </a:ext>
            </a:extLst>
          </p:cNvPr>
          <p:cNvSpPr txBox="1"/>
          <p:nvPr/>
        </p:nvSpPr>
        <p:spPr>
          <a:xfrm>
            <a:off x="70756" y="580980"/>
            <a:ext cx="1824082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>
                <a:latin typeface="Canva Sans Bold" panose="020B0604020202020204" charset="0"/>
              </a:rPr>
              <a:t>Card numbers used for different locations within a short period.</a:t>
            </a:r>
          </a:p>
          <a:p>
            <a:endParaRPr lang="en-IN" dirty="0"/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EE663B24-FEC4-43E3-B4DD-80FBABF60A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4826271"/>
              </p:ext>
            </p:extLst>
          </p:nvPr>
        </p:nvGraphicFramePr>
        <p:xfrm>
          <a:off x="312963" y="2171700"/>
          <a:ext cx="17662071" cy="6427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636ECF17-C623-43BB-940F-FEE401B228BC}"/>
              </a:ext>
            </a:extLst>
          </p:cNvPr>
          <p:cNvSpPr txBox="1"/>
          <p:nvPr/>
        </p:nvSpPr>
        <p:spPr>
          <a:xfrm>
            <a:off x="5257800" y="8888867"/>
            <a:ext cx="7543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Canva Sans Bold" panose="020B0604020202020204" charset="0"/>
              </a:rPr>
              <a:t>Location_2</a:t>
            </a:r>
            <a:r>
              <a:rPr lang="en-US" dirty="0"/>
              <a:t>  </a:t>
            </a:r>
            <a:r>
              <a:rPr lang="en-US" sz="4000" dirty="0">
                <a:latin typeface="Canva Sans Bold" panose="020B0604020202020204" charset="0"/>
              </a:rPr>
              <a:t>&amp;</a:t>
            </a:r>
            <a:r>
              <a:rPr lang="en-US" dirty="0"/>
              <a:t>  </a:t>
            </a:r>
            <a:r>
              <a:rPr lang="en-US" sz="4000" dirty="0">
                <a:latin typeface="Canva Sans Bold" panose="020B0604020202020204" charset="0"/>
              </a:rPr>
              <a:t>Time_2</a:t>
            </a:r>
            <a:endParaRPr lang="en-IN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586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84039"/>
            <a:ext cx="16230600" cy="83742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7C0AE668-4229-43D1-A2AC-96B2F906ED26}"/>
              </a:ext>
            </a:extLst>
          </p:cNvPr>
          <p:cNvSpPr/>
          <p:nvPr/>
        </p:nvSpPr>
        <p:spPr>
          <a:xfrm>
            <a:off x="23585" y="5443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A613FB-136B-4FEB-B4ED-2599127C0628}"/>
              </a:ext>
            </a:extLst>
          </p:cNvPr>
          <p:cNvSpPr txBox="1"/>
          <p:nvPr/>
        </p:nvSpPr>
        <p:spPr>
          <a:xfrm>
            <a:off x="4876800" y="547416"/>
            <a:ext cx="85344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latin typeface="Canva Sans Bold" panose="020B0604020202020204" charset="0"/>
              </a:rPr>
              <a:t>Fraud </a:t>
            </a:r>
            <a:r>
              <a:rPr lang="en-IN" dirty="0"/>
              <a:t> </a:t>
            </a:r>
            <a:r>
              <a:rPr lang="en-IN" sz="4000" u="sng" dirty="0">
                <a:latin typeface="Canva Sans Bold" panose="020B0604020202020204" charset="0"/>
              </a:rPr>
              <a:t>Detection</a:t>
            </a:r>
            <a:r>
              <a:rPr lang="en-IN" dirty="0"/>
              <a:t>  </a:t>
            </a:r>
            <a:r>
              <a:rPr lang="en-IN" sz="4000" u="sng" dirty="0">
                <a:latin typeface="Canva Sans Bold" panose="020B0604020202020204" charset="0"/>
              </a:rPr>
              <a:t>Strategies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B2A2CB-15E0-44A1-B840-A3F676474B02}"/>
              </a:ext>
            </a:extLst>
          </p:cNvPr>
          <p:cNvSpPr txBox="1"/>
          <p:nvPr/>
        </p:nvSpPr>
        <p:spPr>
          <a:xfrm>
            <a:off x="225878" y="2499587"/>
            <a:ext cx="1783624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Carefully examine and monitor higher frequency transactions observed within short timescales.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 Detect and flag transactions between different locations in a very short period of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 Enact real-time fraud detection through machine learning algorithms.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 Employ rule-based detection (e.g., high-risk merchant flagging).</a:t>
            </a:r>
            <a:endParaRPr lang="en-IN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667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75689" y="2646983"/>
            <a:ext cx="17373600" cy="4993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Introduction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Aim and Objective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General Overview of the Problem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Dataset Overview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SQL Queries Used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Fraud Detection Strategies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Recommendations for Fraud Prevention</a:t>
            </a:r>
          </a:p>
          <a:p>
            <a:pPr marL="457200" indent="-457200" algn="just">
              <a:lnSpc>
                <a:spcPts val="4899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Conclusion</a:t>
            </a:r>
          </a:p>
        </p:txBody>
      </p:sp>
      <p:sp>
        <p:nvSpPr>
          <p:cNvPr id="6" name="Freeform 4">
            <a:extLst>
              <a:ext uri="{FF2B5EF4-FFF2-40B4-BE49-F238E27FC236}">
                <a16:creationId xmlns:a16="http://schemas.microsoft.com/office/drawing/2014/main" id="{4BBC40E9-59F2-4C09-A2E9-25596FCB7D24}"/>
              </a:ext>
            </a:extLst>
          </p:cNvPr>
          <p:cNvSpPr/>
          <p:nvPr/>
        </p:nvSpPr>
        <p:spPr>
          <a:xfrm>
            <a:off x="-14290" y="17807"/>
            <a:ext cx="18288001" cy="1800225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4E6A97-F9EC-4216-AB58-DB440142894C}"/>
              </a:ext>
            </a:extLst>
          </p:cNvPr>
          <p:cNvSpPr txBox="1"/>
          <p:nvPr/>
        </p:nvSpPr>
        <p:spPr>
          <a:xfrm>
            <a:off x="5943600" y="419100"/>
            <a:ext cx="6553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884039"/>
            <a:ext cx="16230600" cy="8374261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7C0AE668-4229-43D1-A2AC-96B2F906ED26}"/>
              </a:ext>
            </a:extLst>
          </p:cNvPr>
          <p:cNvSpPr/>
          <p:nvPr/>
        </p:nvSpPr>
        <p:spPr>
          <a:xfrm>
            <a:off x="1" y="5443"/>
            <a:ext cx="18311586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341277-1B1C-4147-B544-11AE4C2A55F2}"/>
              </a:ext>
            </a:extLst>
          </p:cNvPr>
          <p:cNvSpPr txBox="1"/>
          <p:nvPr/>
        </p:nvSpPr>
        <p:spPr>
          <a:xfrm>
            <a:off x="152400" y="2270485"/>
            <a:ext cx="1744980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Implement real-time transaction monitoring.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Enhance authentication methods (e.g., OTP, biometrics).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Increase security for high-risk merchants.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Use AI/ML models for anomaly detection.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1871E2-9E1F-45D3-B8FC-A2A32B277D51}"/>
              </a:ext>
            </a:extLst>
          </p:cNvPr>
          <p:cNvSpPr txBox="1"/>
          <p:nvPr/>
        </p:nvSpPr>
        <p:spPr>
          <a:xfrm>
            <a:off x="3600450" y="638778"/>
            <a:ext cx="110871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u="sng" dirty="0">
                <a:latin typeface="Canva Sans Bold" panose="020B0604020202020204" charset="0"/>
              </a:rPr>
              <a:t>Recommendations</a:t>
            </a:r>
            <a:r>
              <a:rPr lang="en-IN" sz="4000" dirty="0"/>
              <a:t> </a:t>
            </a:r>
            <a:r>
              <a:rPr lang="en-IN" sz="4000" u="sng" dirty="0">
                <a:latin typeface="Canva Sans Bold" panose="020B0604020202020204" charset="0"/>
              </a:rPr>
              <a:t>for</a:t>
            </a:r>
            <a:r>
              <a:rPr lang="en-IN" sz="4000" dirty="0"/>
              <a:t> </a:t>
            </a:r>
            <a:r>
              <a:rPr lang="en-IN" sz="4000" u="sng" dirty="0">
                <a:latin typeface="Canva Sans Bold" panose="020B0604020202020204" charset="0"/>
              </a:rPr>
              <a:t>Fraud</a:t>
            </a:r>
            <a:r>
              <a:rPr lang="en-IN" sz="4000" dirty="0"/>
              <a:t> </a:t>
            </a:r>
            <a:r>
              <a:rPr lang="en-IN" sz="4000" u="sng" dirty="0">
                <a:latin typeface="Canva Sans Bold" panose="020B0604020202020204" charset="0"/>
              </a:rPr>
              <a:t>Prevention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5951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8D0E2252-E4ED-470D-B02E-2EBF4E662967}"/>
              </a:ext>
            </a:extLst>
          </p:cNvPr>
          <p:cNvSpPr/>
          <p:nvPr/>
        </p:nvSpPr>
        <p:spPr>
          <a:xfrm>
            <a:off x="1" y="5443"/>
            <a:ext cx="18311586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A8C346-2C41-42C4-B7C7-22297CD56ED6}"/>
              </a:ext>
            </a:extLst>
          </p:cNvPr>
          <p:cNvSpPr txBox="1"/>
          <p:nvPr/>
        </p:nvSpPr>
        <p:spPr>
          <a:xfrm>
            <a:off x="5791200" y="495300"/>
            <a:ext cx="632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u="sng" dirty="0">
                <a:latin typeface="Canva Sans Bold" panose="020B0604020202020204" charset="0"/>
              </a:rPr>
              <a:t>Conclusion</a:t>
            </a:r>
            <a:endParaRPr lang="en-IN" sz="4000" u="sng" dirty="0">
              <a:latin typeface="Canva Sans Bold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93204-00C8-456C-BD8A-1ABBE19BEBB1}"/>
              </a:ext>
            </a:extLst>
          </p:cNvPr>
          <p:cNvSpPr txBox="1"/>
          <p:nvPr/>
        </p:nvSpPr>
        <p:spPr>
          <a:xfrm>
            <a:off x="152400" y="2247900"/>
            <a:ext cx="17907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0" dirty="0">
                <a:effectLst/>
                <a:latin typeface="Open Sans" panose="020B0606030504020204" pitchFamily="34" charset="0"/>
              </a:rPr>
              <a:t>The project on credit card fraud detection applied SQL analysis in detecting suspicious activity and determining the risk. It detected that 1% of the total transactions were not valid, and those over $10,000 were most at risk. These led to a loss of about $2.5 million out of $249.7 million. The fraud in New York happened mostly, thus additional caution needed to be employed. Suspicious activity also involved using the same card at several locations within a short time frame. This is a sign of possible cloning or theft.</a:t>
            </a:r>
          </a:p>
          <a:p>
            <a:endParaRPr lang="en-US" sz="2800" b="0" i="0" dirty="0">
              <a:effectLst/>
              <a:latin typeface="Open Sans" panose="020B0606030504020204" pitchFamily="34" charset="0"/>
            </a:endParaRPr>
          </a:p>
          <a:p>
            <a:r>
              <a:rPr lang="en-US" sz="2800" b="0" i="0" dirty="0">
                <a:effectLst/>
                <a:latin typeface="Open Sans" panose="020B0606030504020204" pitchFamily="34" charset="0"/>
              </a:rPr>
              <a:t>Real-time surveillance and advanced machine learning techniques can quickly identify suspicious behavior. Strengthening authentication for high-risk transactions is imperative to improving security and minimizing financial loss.</a:t>
            </a:r>
            <a:endParaRPr lang="en-IN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616729" y="3509275"/>
            <a:ext cx="13054542" cy="290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410"/>
              </a:lnSpc>
            </a:pPr>
            <a:r>
              <a:rPr lang="en-US" sz="16721" dirty="0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59300" y="9210675"/>
            <a:ext cx="152400" cy="200025"/>
          </a:xfrm>
          <a:prstGeom prst="rect">
            <a:avLst/>
          </a:prstGeom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14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20" t="-9510" r="-1696" b="-11203"/>
            </a:stretch>
          </a:blipFill>
        </p:spPr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DF87D2-F7F9-4F87-93D5-E65963BF3137}"/>
              </a:ext>
            </a:extLst>
          </p:cNvPr>
          <p:cNvSpPr txBox="1"/>
          <p:nvPr/>
        </p:nvSpPr>
        <p:spPr>
          <a:xfrm>
            <a:off x="304800" y="2095500"/>
            <a:ext cx="17754600" cy="815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600" dirty="0"/>
              <a:t>This  data analysis aims to identify fraud in credit card transactions, identify trends, and understand fraud patterns.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600" dirty="0"/>
              <a:t>SQL queries allow us to make informed conclusions from large groups of transactions and understand how and why fraud is occurring and which transactions are most vulnerable.</a:t>
            </a:r>
          </a:p>
          <a:p>
            <a:endParaRPr lang="en-US" sz="36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600" dirty="0"/>
              <a:t>One of the main interests is to determine the total fraudulent purchases and their ratio of legitimate ones.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600" dirty="0"/>
              <a:t>The research is intended to determine hotspots for frequent cases of fraud.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600" dirty="0"/>
              <a:t>This data can be utilized to enhance fraud detection systems, enhance security, and reduce financial risks for banks and businesses.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IN" sz="2800" dirty="0"/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BCC604A8-A6BC-4608-A750-6C03E86E36D3}"/>
              </a:ext>
            </a:extLst>
          </p:cNvPr>
          <p:cNvSpPr/>
          <p:nvPr/>
        </p:nvSpPr>
        <p:spPr>
          <a:xfrm>
            <a:off x="-1" y="-2286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1351" b="-31351"/>
            </a:stretch>
          </a:blipFill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3AABC7-F9E9-4E58-8009-D9F533FAC2BC}"/>
              </a:ext>
            </a:extLst>
          </p:cNvPr>
          <p:cNvSpPr txBox="1"/>
          <p:nvPr/>
        </p:nvSpPr>
        <p:spPr>
          <a:xfrm>
            <a:off x="5867400" y="342900"/>
            <a:ext cx="6629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INTRODUCTION</a:t>
            </a:r>
            <a:endParaRPr lang="en-IN" sz="4800" b="1" u="sng" dirty="0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289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19" name="TextBox 19"/>
          <p:cNvSpPr txBox="1"/>
          <p:nvPr/>
        </p:nvSpPr>
        <p:spPr>
          <a:xfrm>
            <a:off x="3679044" y="847725"/>
            <a:ext cx="10929913" cy="1332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432"/>
              </a:lnSpc>
            </a:pPr>
            <a:r>
              <a:rPr lang="en-US" sz="8165" dirty="0">
                <a:solidFill>
                  <a:srgbClr val="000000"/>
                </a:solidFill>
                <a:latin typeface="Bobby Jones"/>
                <a:ea typeface="Bobby Jones"/>
                <a:cs typeface="Bobby Jones"/>
                <a:sym typeface="Bobby Jones"/>
              </a:rPr>
              <a:t>﻿</a:t>
            </a:r>
          </a:p>
        </p:txBody>
      </p:sp>
      <p:sp>
        <p:nvSpPr>
          <p:cNvPr id="6" name="Freeform 4">
            <a:extLst>
              <a:ext uri="{FF2B5EF4-FFF2-40B4-BE49-F238E27FC236}">
                <a16:creationId xmlns:a16="http://schemas.microsoft.com/office/drawing/2014/main" id="{E781F509-9059-42A4-B323-FD9A3A1A5AA0}"/>
              </a:ext>
            </a:extLst>
          </p:cNvPr>
          <p:cNvSpPr/>
          <p:nvPr/>
        </p:nvSpPr>
        <p:spPr>
          <a:xfrm>
            <a:off x="-14290" y="17807"/>
            <a:ext cx="18288001" cy="1800225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8F4239-523D-4E5D-B52A-9C51D42DE74D}"/>
              </a:ext>
            </a:extLst>
          </p:cNvPr>
          <p:cNvSpPr txBox="1"/>
          <p:nvPr/>
        </p:nvSpPr>
        <p:spPr>
          <a:xfrm>
            <a:off x="5562600" y="427464"/>
            <a:ext cx="739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AIMS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AND</a:t>
            </a:r>
            <a:r>
              <a:rPr lang="en-US" sz="4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OBJECTIVES</a:t>
            </a:r>
            <a:endParaRPr lang="en-IN" sz="4800" b="1" u="sng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BC027F-A5A7-4F3E-9748-8FEDEC9600CF}"/>
              </a:ext>
            </a:extLst>
          </p:cNvPr>
          <p:cNvSpPr txBox="1"/>
          <p:nvPr/>
        </p:nvSpPr>
        <p:spPr>
          <a:xfrm>
            <a:off x="324671" y="1902757"/>
            <a:ext cx="30535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/>
              <a:t>AIM</a:t>
            </a:r>
            <a:r>
              <a:rPr lang="en-US" sz="4000" dirty="0"/>
              <a:t>:</a:t>
            </a:r>
            <a:endParaRPr lang="en-IN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E555BF-FFF8-4501-AE41-908B0DC02FF5}"/>
              </a:ext>
            </a:extLst>
          </p:cNvPr>
          <p:cNvSpPr txBox="1"/>
          <p:nvPr/>
        </p:nvSpPr>
        <p:spPr>
          <a:xfrm>
            <a:off x="250043" y="2825645"/>
            <a:ext cx="176862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To identify credit card transactions through SQL to identify fraudulent transactions based on transaction patterns, amounts, locations, and types.</a:t>
            </a:r>
            <a:endParaRPr lang="en-IN" sz="3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B5C1BD-2BB1-4141-B922-218396EB930D}"/>
              </a:ext>
            </a:extLst>
          </p:cNvPr>
          <p:cNvSpPr txBox="1"/>
          <p:nvPr/>
        </p:nvSpPr>
        <p:spPr>
          <a:xfrm>
            <a:off x="283381" y="4789557"/>
            <a:ext cx="4194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/>
              <a:t>OBJECTIVES</a:t>
            </a:r>
            <a:r>
              <a:rPr lang="en-US" dirty="0"/>
              <a:t> </a:t>
            </a:r>
            <a:r>
              <a:rPr lang="en-US" sz="3000" dirty="0"/>
              <a:t>: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A8C662-3388-4855-979C-3366D9BC15FC}"/>
              </a:ext>
            </a:extLst>
          </p:cNvPr>
          <p:cNvSpPr txBox="1"/>
          <p:nvPr/>
        </p:nvSpPr>
        <p:spPr>
          <a:xfrm>
            <a:off x="250043" y="5695271"/>
            <a:ext cx="1636155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i="0" dirty="0">
                <a:effectLst/>
                <a:latin typeface="Open Sans" panose="020B0606030504020204" pitchFamily="34" charset="0"/>
              </a:rPr>
              <a:t>Transaction Analysis </a:t>
            </a:r>
            <a:r>
              <a:rPr lang="en-US" sz="3600" b="0" i="0" dirty="0">
                <a:effectLst/>
                <a:latin typeface="Open Sans" panose="020B0606030504020204" pitchFamily="34" charset="0"/>
              </a:rPr>
              <a:t>– Identify trends, merchants, and anomalies.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0" i="0" dirty="0">
              <a:effectLst/>
              <a:latin typeface="Open Sans" panose="020B0606030504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i="0" dirty="0">
                <a:effectLst/>
                <a:latin typeface="Open Sans" panose="020B0606030504020204" pitchFamily="34" charset="0"/>
              </a:rPr>
              <a:t>Fraud Detection </a:t>
            </a:r>
            <a:r>
              <a:rPr lang="en-US" sz="3600" b="0" i="0" dirty="0">
                <a:effectLst/>
                <a:latin typeface="Open Sans" panose="020B0606030504020204" pitchFamily="34" charset="0"/>
              </a:rPr>
              <a:t>– Identify the suspicious transactions and evaluate risk.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0" i="0" dirty="0">
              <a:effectLst/>
              <a:latin typeface="Open Sans" panose="020B0606030504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i="0" dirty="0">
                <a:effectLst/>
                <a:latin typeface="Open Sans" panose="020B0606030504020204" pitchFamily="34" charset="0"/>
              </a:rPr>
              <a:t>Performance &amp; Prevention – </a:t>
            </a:r>
            <a:r>
              <a:rPr lang="en-US" sz="3600" dirty="0">
                <a:latin typeface="Open Sans" panose="020B0606030504020204" pitchFamily="34" charset="0"/>
              </a:rPr>
              <a:t>Measure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 </a:t>
            </a:r>
            <a:r>
              <a:rPr lang="en-US" sz="3600" dirty="0">
                <a:latin typeface="Open Sans" panose="020B0606030504020204" pitchFamily="34" charset="0"/>
              </a:rPr>
              <a:t>accuracy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3600" dirty="0">
                <a:latin typeface="Open Sans" panose="020B0606030504020204" pitchFamily="34" charset="0"/>
              </a:rPr>
              <a:t>and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 </a:t>
            </a:r>
            <a:r>
              <a:rPr lang="en-US" sz="3600" dirty="0">
                <a:latin typeface="Open Sans" panose="020B0606030504020204" pitchFamily="34" charset="0"/>
              </a:rPr>
              <a:t>increase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 </a:t>
            </a:r>
            <a:r>
              <a:rPr lang="en-US" sz="3600" dirty="0">
                <a:latin typeface="Open Sans" panose="020B0606030504020204" pitchFamily="34" charset="0"/>
              </a:rPr>
              <a:t>anti-fraud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 </a:t>
            </a:r>
            <a:r>
              <a:rPr lang="en-US" sz="3600" dirty="0">
                <a:latin typeface="Open Sans" panose="020B0606030504020204" pitchFamily="34" charset="0"/>
              </a:rPr>
              <a:t>prevention</a:t>
            </a:r>
            <a:r>
              <a:rPr lang="en-US" sz="3600" b="1" i="0" dirty="0">
                <a:effectLst/>
                <a:latin typeface="Open Sans" panose="020B0606030504020204" pitchFamily="34" charset="0"/>
              </a:rPr>
              <a:t>.</a:t>
            </a:r>
            <a:br>
              <a:rPr lang="en-US" sz="3600" b="1" i="0" dirty="0">
                <a:effectLst/>
                <a:latin typeface="Open Sans" panose="020B0606030504020204" pitchFamily="34" charset="0"/>
              </a:rPr>
            </a:b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br>
              <a:rPr lang="en-US" sz="3600" b="0" i="0" dirty="0">
                <a:effectLst/>
                <a:latin typeface="Open Sans" panose="020B0606030504020204" pitchFamily="34" charset="0"/>
              </a:rPr>
            </a:b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7B216A3-B627-401D-B21F-D69121D07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79832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576FA33-317D-4DDB-AECE-9712A4B110FA}"/>
              </a:ext>
            </a:extLst>
          </p:cNvPr>
          <p:cNvSpPr txBox="1"/>
          <p:nvPr/>
        </p:nvSpPr>
        <p:spPr>
          <a:xfrm>
            <a:off x="4419600" y="396538"/>
            <a:ext cx="10591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solidFill>
                  <a:srgbClr val="000000"/>
                </a:solidFill>
                <a:latin typeface="Canva Sans Bold"/>
                <a:sym typeface="Alegreya"/>
              </a:rPr>
              <a:t>General </a:t>
            </a:r>
            <a:r>
              <a:rPr lang="en-US" sz="18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  <a:sym typeface="Alegreya"/>
              </a:rPr>
              <a:t>Overview </a:t>
            </a:r>
            <a:r>
              <a:rPr lang="en-US" sz="18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  <a:sym typeface="Alegreya"/>
              </a:rPr>
              <a:t>of the</a:t>
            </a:r>
            <a:r>
              <a:rPr lang="en-US" sz="1800" dirty="0">
                <a:solidFill>
                  <a:srgbClr val="000000"/>
                </a:solidFill>
                <a:latin typeface="Alegreya"/>
                <a:ea typeface="Alegreya"/>
                <a:cs typeface="Alegreya"/>
                <a:sym typeface="Alegreya"/>
              </a:rPr>
              <a:t> 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  <a:sym typeface="Alegreya"/>
              </a:rPr>
              <a:t>Problem</a:t>
            </a:r>
          </a:p>
          <a:p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296E2D-8CDB-4355-9532-92E2DE7415CD}"/>
              </a:ext>
            </a:extLst>
          </p:cNvPr>
          <p:cNvSpPr txBox="1"/>
          <p:nvPr/>
        </p:nvSpPr>
        <p:spPr>
          <a:xfrm>
            <a:off x="304800" y="2364463"/>
            <a:ext cx="17602200" cy="714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Open Sans" panose="020B0606030504020204" pitchFamily="34" charset="0"/>
              </a:rPr>
              <a:t>Fraudulent</a:t>
            </a:r>
            <a:r>
              <a:rPr lang="en-US" sz="4000" b="1" dirty="0"/>
              <a:t> </a:t>
            </a:r>
            <a:r>
              <a:rPr lang="en-US" sz="4000" b="1" dirty="0">
                <a:latin typeface="Open Sans" panose="020B0606030504020204" pitchFamily="34" charset="0"/>
              </a:rPr>
              <a:t>Transactions</a:t>
            </a:r>
            <a:r>
              <a:rPr lang="en-US" sz="4000" b="1" dirty="0"/>
              <a:t> </a:t>
            </a:r>
            <a:r>
              <a:rPr lang="en-US" sz="4000" dirty="0"/>
              <a:t>– </a:t>
            </a:r>
            <a:r>
              <a:rPr lang="en-US" sz="4000" dirty="0">
                <a:latin typeface="Open Sans" panose="020B0606030504020204" pitchFamily="34" charset="0"/>
              </a:rPr>
              <a:t>Identifying</a:t>
            </a:r>
            <a:r>
              <a:rPr lang="en-US" sz="4000" dirty="0"/>
              <a:t> and </a:t>
            </a:r>
            <a:r>
              <a:rPr lang="en-US" sz="4000" dirty="0">
                <a:latin typeface="Open Sans" panose="020B0606030504020204" pitchFamily="34" charset="0"/>
              </a:rPr>
              <a:t>analyzing</a:t>
            </a:r>
            <a:r>
              <a:rPr lang="en-US" sz="4000" dirty="0"/>
              <a:t> </a:t>
            </a:r>
            <a:r>
              <a:rPr lang="en-US" sz="4000" dirty="0">
                <a:latin typeface="Open Sans" panose="020B0606030504020204" pitchFamily="34" charset="0"/>
              </a:rPr>
              <a:t>patterns</a:t>
            </a:r>
            <a:r>
              <a:rPr lang="en-US" sz="4000" dirty="0"/>
              <a:t> </a:t>
            </a:r>
            <a:r>
              <a:rPr lang="en-US" sz="4000" dirty="0">
                <a:latin typeface="Open Sans" panose="020B0606030504020204" pitchFamily="34" charset="0"/>
              </a:rPr>
              <a:t>in</a:t>
            </a:r>
            <a:r>
              <a:rPr lang="en-US" sz="4000" dirty="0"/>
              <a:t> fraudulent transactions to detect suspicious activities.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Open Sans" panose="020B0606030504020204" pitchFamily="34" charset="0"/>
              </a:rPr>
              <a:t>Transaction</a:t>
            </a:r>
            <a:r>
              <a:rPr lang="en-US" sz="4000" b="1" dirty="0"/>
              <a:t> </a:t>
            </a:r>
            <a:r>
              <a:rPr lang="en-US" sz="4000" b="1" dirty="0">
                <a:latin typeface="Open Sans" panose="020B0606030504020204" pitchFamily="34" charset="0"/>
              </a:rPr>
              <a:t>Trends</a:t>
            </a:r>
            <a:r>
              <a:rPr lang="en-US" sz="4000" b="1" dirty="0"/>
              <a:t> </a:t>
            </a:r>
            <a:r>
              <a:rPr lang="en-US" sz="4000" dirty="0"/>
              <a:t>– Understanding spending behavior, merchant usage, and </a:t>
            </a:r>
            <a:r>
              <a:rPr lang="en-US" sz="4000" dirty="0">
                <a:latin typeface="Open Sans" panose="020B0606030504020204" pitchFamily="34" charset="0"/>
              </a:rPr>
              <a:t>location-based</a:t>
            </a:r>
            <a:r>
              <a:rPr lang="en-US" sz="4000" dirty="0"/>
              <a:t> transaction trends.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Open Sans" panose="020B0606030504020204" pitchFamily="34" charset="0"/>
              </a:rPr>
              <a:t>Risk</a:t>
            </a:r>
            <a:r>
              <a:rPr lang="en-US" sz="4000" b="1" dirty="0"/>
              <a:t> </a:t>
            </a:r>
            <a:r>
              <a:rPr lang="en-US" sz="4000" b="1" dirty="0">
                <a:latin typeface="Open Sans" panose="020B0606030504020204" pitchFamily="34" charset="0"/>
              </a:rPr>
              <a:t>Assessment</a:t>
            </a:r>
            <a:r>
              <a:rPr lang="en-US" sz="4000" b="1" dirty="0"/>
              <a:t> </a:t>
            </a:r>
            <a:r>
              <a:rPr lang="en-US" sz="4000" dirty="0"/>
              <a:t>– Categorizing transactions into high-risk and low-risk to improve fraud detection strategies.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b="1" dirty="0">
                <a:latin typeface="Open Sans" panose="020B0606030504020204" pitchFamily="34" charset="0"/>
              </a:rPr>
              <a:t>Data-Driven</a:t>
            </a:r>
            <a:r>
              <a:rPr lang="en-US" sz="4000" b="1" dirty="0"/>
              <a:t> </a:t>
            </a:r>
            <a:r>
              <a:rPr lang="en-US" sz="4000" b="1" dirty="0">
                <a:latin typeface="Open Sans" panose="020B0606030504020204" pitchFamily="34" charset="0"/>
              </a:rPr>
              <a:t>Prevention</a:t>
            </a:r>
            <a:r>
              <a:rPr lang="en-US" sz="4000" b="1" dirty="0"/>
              <a:t> </a:t>
            </a:r>
            <a:r>
              <a:rPr lang="en-US" sz="4000" dirty="0"/>
              <a:t>– Using SQL analysis to enhance fraud detection accuracy and minimize financial losses.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476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AC8DBC-16AD-4C15-8B70-B4C1AA8B6B1F}"/>
              </a:ext>
            </a:extLst>
          </p:cNvPr>
          <p:cNvSpPr txBox="1"/>
          <p:nvPr/>
        </p:nvSpPr>
        <p:spPr>
          <a:xfrm>
            <a:off x="747712" y="2109390"/>
            <a:ext cx="15621000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The dataset consists of transactions with the following fields:</a:t>
            </a:r>
          </a:p>
          <a:p>
            <a:r>
              <a:rPr lang="en-US" sz="5400" dirty="0"/>
              <a:t>- TransactionID: Unique identifier</a:t>
            </a:r>
          </a:p>
          <a:p>
            <a:r>
              <a:rPr lang="en-US" sz="5400" dirty="0"/>
              <a:t>- TransactionDate: Date &amp; time of the transaction</a:t>
            </a:r>
          </a:p>
          <a:p>
            <a:r>
              <a:rPr lang="en-US" sz="5400" dirty="0"/>
              <a:t>- Amount: Transaction amount</a:t>
            </a:r>
          </a:p>
          <a:p>
            <a:r>
              <a:rPr lang="en-US" sz="5400" dirty="0"/>
              <a:t>- MerchantID: Merchant involved</a:t>
            </a:r>
          </a:p>
          <a:p>
            <a:r>
              <a:rPr lang="en-US" sz="5400" dirty="0"/>
              <a:t>- TransactionType: Purchase or refund</a:t>
            </a:r>
          </a:p>
          <a:p>
            <a:r>
              <a:rPr lang="en-US" sz="5400" dirty="0"/>
              <a:t>- Location: City where transaction occurred</a:t>
            </a:r>
          </a:p>
          <a:p>
            <a:r>
              <a:rPr lang="en-US" sz="5400" dirty="0"/>
              <a:t>- IsFraud: Indicator (1 = Fraud, 0 = Non-Fraud</a:t>
            </a:r>
            <a:endParaRPr lang="en-IN" sz="5400" dirty="0"/>
          </a:p>
        </p:txBody>
      </p:sp>
      <p:sp>
        <p:nvSpPr>
          <p:cNvPr id="6" name="Freeform 4">
            <a:extLst>
              <a:ext uri="{FF2B5EF4-FFF2-40B4-BE49-F238E27FC236}">
                <a16:creationId xmlns:a16="http://schemas.microsoft.com/office/drawing/2014/main" id="{DD8D5B53-3BD2-4168-B088-C10F6B643083}"/>
              </a:ext>
            </a:extLst>
          </p:cNvPr>
          <p:cNvSpPr/>
          <p:nvPr/>
        </p:nvSpPr>
        <p:spPr>
          <a:xfrm>
            <a:off x="-2" y="0"/>
            <a:ext cx="18288001" cy="1800225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CB5859-064E-4C68-91F1-8BBFCD4EA0E8}"/>
              </a:ext>
            </a:extLst>
          </p:cNvPr>
          <p:cNvSpPr txBox="1"/>
          <p:nvPr/>
        </p:nvSpPr>
        <p:spPr>
          <a:xfrm>
            <a:off x="5486399" y="342900"/>
            <a:ext cx="7315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Dataset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Overview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" y="1143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9B798B-1EE4-46FC-AC34-64FBCD8F5E06}"/>
              </a:ext>
            </a:extLst>
          </p:cNvPr>
          <p:cNvSpPr txBox="1"/>
          <p:nvPr/>
        </p:nvSpPr>
        <p:spPr>
          <a:xfrm>
            <a:off x="914400" y="2324100"/>
            <a:ext cx="15849600" cy="754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- Count total &amp; fraudulent transactions</a:t>
            </a:r>
          </a:p>
          <a:p>
            <a:endParaRPr lang="en-US" sz="4800" dirty="0"/>
          </a:p>
          <a:p>
            <a:r>
              <a:rPr lang="en-US" sz="4800" dirty="0"/>
              <a:t>- Fraud distribution by transaction amount</a:t>
            </a:r>
          </a:p>
          <a:p>
            <a:endParaRPr lang="en-US" sz="4800" dirty="0"/>
          </a:p>
          <a:p>
            <a:r>
              <a:rPr lang="en-US" sz="4800" dirty="0"/>
              <a:t>- Total revenue and Fraudulent revenue</a:t>
            </a:r>
          </a:p>
          <a:p>
            <a:endParaRPr lang="en-US" sz="4800" dirty="0"/>
          </a:p>
          <a:p>
            <a:r>
              <a:rPr lang="en-US" sz="4800" dirty="0"/>
              <a:t>- Most affected countries</a:t>
            </a:r>
          </a:p>
          <a:p>
            <a:endParaRPr lang="en-US" sz="4800" dirty="0"/>
          </a:p>
          <a:p>
            <a:r>
              <a:rPr lang="en-US" sz="4800" dirty="0"/>
              <a:t>- Card numbers used for different locations within a short          period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8D5FAF-D806-4962-8612-E3A2E0C70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7983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F39160-D13E-4717-8C6A-A74CB486C71C}"/>
              </a:ext>
            </a:extLst>
          </p:cNvPr>
          <p:cNvSpPr txBox="1"/>
          <p:nvPr/>
        </p:nvSpPr>
        <p:spPr>
          <a:xfrm>
            <a:off x="5029199" y="345162"/>
            <a:ext cx="822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SQL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Queries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Used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95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15" name="Freeform 4">
            <a:extLst>
              <a:ext uri="{FF2B5EF4-FFF2-40B4-BE49-F238E27FC236}">
                <a16:creationId xmlns:a16="http://schemas.microsoft.com/office/drawing/2014/main" id="{CCE5E140-9488-47EC-A6E7-F9CEFB056DE0}"/>
              </a:ext>
            </a:extLst>
          </p:cNvPr>
          <p:cNvSpPr/>
          <p:nvPr/>
        </p:nvSpPr>
        <p:spPr>
          <a:xfrm>
            <a:off x="0" y="-726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2E92A-E53A-4DA9-A7D4-5135AD5F07B7}"/>
              </a:ext>
            </a:extLst>
          </p:cNvPr>
          <p:cNvSpPr txBox="1"/>
          <p:nvPr/>
        </p:nvSpPr>
        <p:spPr>
          <a:xfrm>
            <a:off x="3810000" y="419100"/>
            <a:ext cx="1211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Count </a:t>
            </a:r>
            <a:r>
              <a:rPr lang="en-US" sz="1800" dirty="0"/>
              <a:t>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total</a:t>
            </a:r>
            <a:r>
              <a:rPr lang="en-US" sz="1800" dirty="0"/>
              <a:t> </a:t>
            </a:r>
            <a:r>
              <a:rPr lang="en-US" sz="4800" u="sng" dirty="0"/>
              <a:t> </a:t>
            </a:r>
            <a:r>
              <a:rPr lang="en-US" sz="4800" b="1" u="sng" dirty="0"/>
              <a:t>&amp;</a:t>
            </a:r>
            <a:r>
              <a:rPr lang="en-US" sz="1800" u="sng" dirty="0"/>
              <a:t>   </a:t>
            </a:r>
            <a:r>
              <a:rPr lang="en-US" sz="4800" b="1" u="sng" dirty="0">
                <a:solidFill>
                  <a:srgbClr val="000000"/>
                </a:solidFill>
                <a:latin typeface="Canva Sans Bold"/>
              </a:rPr>
              <a:t>fraudulent transactions</a:t>
            </a:r>
            <a:endParaRPr lang="en-IN" sz="4800" b="1" u="sng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3CF1E-E7BD-4A73-84C3-1449A02772EF}"/>
              </a:ext>
            </a:extLst>
          </p:cNvPr>
          <p:cNvSpPr txBox="1"/>
          <p:nvPr/>
        </p:nvSpPr>
        <p:spPr>
          <a:xfrm>
            <a:off x="304800" y="2342243"/>
            <a:ext cx="166878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latin typeface="Open Sans" panose="020B0606030504020204" pitchFamily="34" charset="0"/>
              </a:rPr>
              <a:t>Monitoring</a:t>
            </a:r>
            <a:r>
              <a:rPr lang="en-US" sz="3600" dirty="0"/>
              <a:t> </a:t>
            </a:r>
            <a:r>
              <a:rPr lang="en-US" sz="3600" dirty="0">
                <a:latin typeface="Open Sans" panose="020B0606030504020204" pitchFamily="34" charset="0"/>
              </a:rPr>
              <a:t>overall</a:t>
            </a:r>
            <a:r>
              <a:rPr lang="en-US" sz="3600" dirty="0"/>
              <a:t> </a:t>
            </a:r>
            <a:r>
              <a:rPr lang="en-US" sz="3600" dirty="0">
                <a:latin typeface="Open Sans" panose="020B0606030504020204" pitchFamily="34" charset="0"/>
              </a:rPr>
              <a:t>and</a:t>
            </a:r>
            <a:r>
              <a:rPr lang="en-US" sz="3600" dirty="0"/>
              <a:t> </a:t>
            </a:r>
            <a:r>
              <a:rPr lang="en-US" sz="3600" dirty="0">
                <a:latin typeface="Open Sans" panose="020B0606030504020204" pitchFamily="34" charset="0"/>
              </a:rPr>
              <a:t>fraudulent</a:t>
            </a:r>
            <a:r>
              <a:rPr lang="en-US" sz="3600" dirty="0"/>
              <a:t> transactions is critical in order to keep money safe from fraud.</a:t>
            </a:r>
          </a:p>
          <a:p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The data set provided contains aggregated transaction information with two significant columns:</a:t>
            </a:r>
          </a:p>
          <a:p>
            <a:r>
              <a:rPr lang="en-US" sz="3600" dirty="0"/>
              <a:t>	total_transactions: Number of transactions total (100,000).</a:t>
            </a:r>
          </a:p>
          <a:p>
            <a:r>
              <a:rPr lang="en-US" sz="3600" dirty="0"/>
              <a:t>	fraud_transactions: number of fraudulent transactions (1,000).</a:t>
            </a:r>
          </a:p>
          <a:p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SQL queries can be employed to segment transactions based on date, location, or type of payment to enable companies to detect patterns and prevent fraud.</a:t>
            </a:r>
          </a:p>
          <a:p>
            <a:endParaRPr lang="en-US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Furthermore, determining the rate of fraud (fraud_transactions / total_transactions * 100) can tell us the proportion of risk transactions.</a:t>
            </a:r>
            <a:endParaRPr lang="en-IN" sz="3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8729BEB-5876-4325-AAE1-9D7CB71CDB7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0" t="-9510" r="-1696" b="-11203"/>
            </a:stretch>
          </a:blipFill>
        </p:spPr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AD82B68B-9E32-4ED4-95CD-C7091A28CA13}"/>
              </a:ext>
            </a:extLst>
          </p:cNvPr>
          <p:cNvSpPr/>
          <p:nvPr/>
        </p:nvSpPr>
        <p:spPr>
          <a:xfrm>
            <a:off x="-1" y="0"/>
            <a:ext cx="18288001" cy="1943100"/>
          </a:xfrm>
          <a:custGeom>
            <a:avLst/>
            <a:gdLst/>
            <a:ahLst/>
            <a:cxnLst/>
            <a:rect l="l" t="t" r="r" b="b"/>
            <a:pathLst>
              <a:path w="20097386" h="8229600">
                <a:moveTo>
                  <a:pt x="0" y="0"/>
                </a:moveTo>
                <a:lnTo>
                  <a:pt x="20097386" y="0"/>
                </a:lnTo>
                <a:lnTo>
                  <a:pt x="2009738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1351" b="-31351"/>
            </a:stretch>
          </a:blipFill>
        </p:spPr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B56097E3-33A3-4B5E-9814-50F420A0B0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9107795"/>
              </p:ext>
            </p:extLst>
          </p:nvPr>
        </p:nvGraphicFramePr>
        <p:xfrm>
          <a:off x="1485899" y="2400300"/>
          <a:ext cx="15316200" cy="7162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7B22414-8D2D-42EB-B544-1097F7AAF1BF}"/>
              </a:ext>
            </a:extLst>
          </p:cNvPr>
          <p:cNvSpPr txBox="1"/>
          <p:nvPr/>
        </p:nvSpPr>
        <p:spPr>
          <a:xfrm>
            <a:off x="3581400" y="417552"/>
            <a:ext cx="1219581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Count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total</a:t>
            </a:r>
            <a:r>
              <a:rPr lang="en-IN" sz="4800" dirty="0"/>
              <a:t> </a:t>
            </a:r>
            <a:r>
              <a:rPr lang="en-IN" sz="4800" b="1" dirty="0"/>
              <a:t>&amp;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fraudulent</a:t>
            </a:r>
            <a:r>
              <a:rPr lang="en-IN" sz="4800" dirty="0"/>
              <a:t> </a:t>
            </a:r>
            <a:r>
              <a:rPr lang="en-IN" sz="4800" b="1" u="sng" dirty="0">
                <a:solidFill>
                  <a:srgbClr val="000000"/>
                </a:solidFill>
                <a:latin typeface="Canva Sans Bold"/>
              </a:rPr>
              <a:t>transactions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8743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904</TotalTime>
  <Words>1249</Words>
  <Application>Microsoft Office PowerPoint</Application>
  <PresentationFormat>Custom</PresentationFormat>
  <Paragraphs>144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Calibri</vt:lpstr>
      <vt:lpstr>Bobby Jones</vt:lpstr>
      <vt:lpstr>Canva Sans</vt:lpstr>
      <vt:lpstr>Alegreya</vt:lpstr>
      <vt:lpstr>Arial</vt:lpstr>
      <vt:lpstr>Open Sans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paragraph text</dc:title>
  <dc:creator>Pijush</dc:creator>
  <cp:lastModifiedBy>Pijush Das</cp:lastModifiedBy>
  <cp:revision>42</cp:revision>
  <dcterms:created xsi:type="dcterms:W3CDTF">2006-08-16T00:00:00Z</dcterms:created>
  <dcterms:modified xsi:type="dcterms:W3CDTF">2025-04-05T14:15:38Z</dcterms:modified>
  <dc:identifier>DAGiVsdFOsM</dc:identifier>
</cp:coreProperties>
</file>

<file path=docProps/thumbnail.jpeg>
</file>